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Helvetica Neue"/>
      <p:regular r:id="rId52"/>
      <p:bold r:id="rId53"/>
      <p:italic r:id="rId54"/>
      <p:boldItalic r:id="rId55"/>
    </p:embeddedFont>
    <p:embeddedFont>
      <p:font typeface="Helvetica Neue Light"/>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1">
          <p15:clr>
            <a:srgbClr val="A4A3A4"/>
          </p15:clr>
        </p15:guide>
        <p15:guide id="3" pos="29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4DD406-569D-4491-85F0-DEB685FCBFC2}">
  <a:tblStyle styleId="{034DD406-569D-4491-85F0-DEB685FCBFC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1"/>
        <p:guide pos="29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3.xml"/><Relationship Id="rId63" Type="http://schemas.openxmlformats.org/officeDocument/2006/relationships/font" Target="fonts/DM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HelveticaNeueLight-bold.fntdata"/><Relationship Id="rId12" Type="http://schemas.openxmlformats.org/officeDocument/2006/relationships/slide" Target="slides/slide5.xml"/><Relationship Id="rId56" Type="http://schemas.openxmlformats.org/officeDocument/2006/relationships/font" Target="fonts/HelveticaNeueLight-regular.fntdata"/><Relationship Id="rId15" Type="http://schemas.openxmlformats.org/officeDocument/2006/relationships/slide" Target="slides/slide8.xml"/><Relationship Id="rId59" Type="http://schemas.openxmlformats.org/officeDocument/2006/relationships/font" Target="fonts/HelveticaNeueLight-boldItalic.fntdata"/><Relationship Id="rId14" Type="http://schemas.openxmlformats.org/officeDocument/2006/relationships/slide" Target="slides/slide7.xml"/><Relationship Id="rId58" Type="http://schemas.openxmlformats.org/officeDocument/2006/relationships/font" Target="fonts/HelveticaNeue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26b8960e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26b8960e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 </a:t>
            </a:r>
            <a:r>
              <a:rPr lang="es">
                <a:solidFill>
                  <a:schemeClr val="dk1"/>
                </a:solidFill>
              </a:rPr>
              <a:t>Has un recorrido por los distintos tipos de base de datos</a:t>
            </a:r>
            <a:r>
              <a:rPr lang="es">
                <a:solidFill>
                  <a:schemeClr val="dk1"/>
                </a:solidFill>
              </a:rPr>
              <a:t> Explica cada paso, desde la creación de las tablas hasta la definición de relaciones entre ellas.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
                <a:solidFill>
                  <a:schemeClr val="dk1"/>
                </a:solidFill>
              </a:rPr>
              <a:t>Ejemplo en vivo:</a:t>
            </a:r>
            <a:r>
              <a:rPr lang="es">
                <a:solidFill>
                  <a:schemeClr val="dk1"/>
                </a:solidFill>
              </a:rPr>
              <a:t> "CREATE TABLE Customers (ID INT, Name VARCHAR(100), PRIMARY KEY(ID));" seguido de "CREATE TABLE Orders (OrderID INT, OrderDate DATE, CustomerID INT, FOREIGN KEY(CustomerID) REFERENCES Customers(ID));".</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ac525184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ac52518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26b8960e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126b8960ea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ac525184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ac525184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207e2f3b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207e2f3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ac525184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ac525184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207e2f3b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c207e2f3b1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ac525184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ac525184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3ac525184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3ac525184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26b8960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26b8960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 </a:t>
            </a:r>
            <a:r>
              <a:rPr lang="es">
                <a:solidFill>
                  <a:schemeClr val="dk1"/>
                </a:solidFill>
              </a:rPr>
              <a:t>Has un recorrido por los distintos tipos de base de datos Explica cada paso, desde la creación de las tablas hasta la definición de relaciones entre ellas.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
                <a:solidFill>
                  <a:schemeClr val="dk1"/>
                </a:solidFill>
              </a:rPr>
              <a:t>Ejemplo en vivo:</a:t>
            </a:r>
            <a:r>
              <a:rPr lang="es">
                <a:solidFill>
                  <a:schemeClr val="dk1"/>
                </a:solidFill>
              </a:rPr>
              <a:t> "CREATE TABLE Customers (ID INT, Name VARCHAR(100), PRIMARY KEY(ID));" seguido de "CREATE TABLE Orders (OrderID INT, OrderDate DATE, CustomerID INT, FOREIGN KEY(CustomerID) REFERENCES Customers(ID));".</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207e2f3b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207e2f3b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26b8960e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126b8960ea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26b8960e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3126b8960ea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ac525184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ac525184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 name="Google Shape;33;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6" name="Google Shape;4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 name="Google Shape;5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5" name="Google Shape;6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9" name="Google Shape;6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4" name="Shape 94"/>
        <p:cNvGrpSpPr/>
        <p:nvPr/>
      </p:nvGrpSpPr>
      <p:grpSpPr>
        <a:xfrm>
          <a:off x="0" y="0"/>
          <a:ext cx="0" cy="0"/>
          <a:chOff x="0" y="0"/>
          <a:chExt cx="0" cy="0"/>
        </a:xfrm>
      </p:grpSpPr>
      <p:sp>
        <p:nvSpPr>
          <p:cNvPr id="95" name="Google Shape;95;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 name="Google Shape;96;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7" name="Google Shape;97;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2" name="Google Shape;102;p3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0" name="Shape 110"/>
        <p:cNvGrpSpPr/>
        <p:nvPr/>
      </p:nvGrpSpPr>
      <p:grpSpPr>
        <a:xfrm>
          <a:off x="0" y="0"/>
          <a:ext cx="0" cy="0"/>
          <a:chOff x="0" y="0"/>
          <a:chExt cx="0" cy="0"/>
        </a:xfrm>
      </p:grpSpPr>
      <p:pic>
        <p:nvPicPr>
          <p:cNvPr id="111" name="Google Shape;111;p3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theme" Target="../theme/theme3.xml"/><Relationship Id="rId1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 name="Shape 90"/>
        <p:cNvGrpSpPr/>
        <p:nvPr/>
      </p:nvGrpSpPr>
      <p:grpSpPr>
        <a:xfrm>
          <a:off x="0" y="0"/>
          <a:ext cx="0" cy="0"/>
          <a:chOff x="0" y="0"/>
          <a:chExt cx="0" cy="0"/>
        </a:xfrm>
      </p:grpSpPr>
      <p:sp>
        <p:nvSpPr>
          <p:cNvPr id="91" name="Google Shape;91;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2" name="Google Shape;92;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3" name="Google Shape;9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hyperlink" Target="https://dzone.com/articles/spanner-globally-distribut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hyperlink" Target="https://link.springer.com/article/10.1007/s10619-020-07310-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hyperlink" Target="https://www.statisticshowto.com/probability-and-statistics/statistics-definitions/inferential-statistics/" TargetMode="External"/><Relationship Id="rId9" Type="http://schemas.openxmlformats.org/officeDocument/2006/relationships/hyperlink" Target="https://www.investopedia.com/terms/d/descriptive_statistics.asp" TargetMode="External"/><Relationship Id="rId5" Type="http://schemas.openxmlformats.org/officeDocument/2006/relationships/hyperlink" Target="https://numpy.org/"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Bases de Datos y Aplicaciones</a:t>
            </a:r>
            <a:endParaRPr b="1" i="0" sz="4000" u="none" cap="none" strike="noStrike">
              <a:solidFill>
                <a:srgbClr val="EAFF6A"/>
              </a:solidFill>
              <a:latin typeface="DM Sans"/>
              <a:ea typeface="DM Sans"/>
              <a:cs typeface="DM Sans"/>
              <a:sym typeface="DM Sans"/>
            </a:endParaRPr>
          </a:p>
        </p:txBody>
      </p:sp>
      <p:sp>
        <p:nvSpPr>
          <p:cNvPr id="123" name="Google Shape;123;p43"/>
          <p:cNvSpPr txBox="1"/>
          <p:nvPr/>
        </p:nvSpPr>
        <p:spPr>
          <a:xfrm>
            <a:off x="1461300" y="1665250"/>
            <a:ext cx="62214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1</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MACHINE LEARNING PARA LA CIENCIA DE DATOS</a:t>
            </a:r>
            <a:endParaRPr sz="16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2"/>
          <p:cNvSpPr txBox="1"/>
          <p:nvPr/>
        </p:nvSpPr>
        <p:spPr>
          <a:xfrm>
            <a:off x="475200" y="5356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Bases de datos</a:t>
            </a:r>
            <a:endParaRPr b="1" i="0" sz="4000" u="none" cap="none" strike="noStrike">
              <a:solidFill>
                <a:schemeClr val="dk1"/>
              </a:solidFill>
              <a:latin typeface="DM Sans"/>
              <a:ea typeface="DM Sans"/>
              <a:cs typeface="DM Sans"/>
              <a:sym typeface="DM Sans"/>
            </a:endParaRPr>
          </a:p>
        </p:txBody>
      </p:sp>
      <p:pic>
        <p:nvPicPr>
          <p:cNvPr id="223" name="Google Shape;223;p52"/>
          <p:cNvPicPr preferRelativeResize="0"/>
          <p:nvPr/>
        </p:nvPicPr>
        <p:blipFill rotWithShape="1">
          <a:blip r:embed="rId3">
            <a:alphaModFix/>
          </a:blip>
          <a:srcRect b="0" l="0" r="0" t="0"/>
          <a:stretch/>
        </p:blipFill>
        <p:spPr>
          <a:xfrm>
            <a:off x="973525" y="1528075"/>
            <a:ext cx="3375000" cy="2590275"/>
          </a:xfrm>
          <a:prstGeom prst="rect">
            <a:avLst/>
          </a:prstGeom>
          <a:noFill/>
          <a:ln>
            <a:noFill/>
          </a:ln>
        </p:spPr>
      </p:pic>
      <p:sp>
        <p:nvSpPr>
          <p:cNvPr id="224" name="Google Shape;224;p52"/>
          <p:cNvSpPr txBox="1"/>
          <p:nvPr/>
        </p:nvSpPr>
        <p:spPr>
          <a:xfrm>
            <a:off x="4559100" y="1274525"/>
            <a:ext cx="4057200" cy="352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SQL: </a:t>
            </a:r>
            <a:r>
              <a:rPr b="0" i="0" lang="es" sz="1350" u="none" cap="none" strike="noStrike">
                <a:solidFill>
                  <a:srgbClr val="000000"/>
                </a:solidFill>
                <a:latin typeface="DM Sans"/>
                <a:ea typeface="DM Sans"/>
                <a:cs typeface="DM Sans"/>
                <a:sym typeface="DM Sans"/>
              </a:rPr>
              <a:t>Colección de tablas que almacena un conjunto específico de datos estructurados.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NoSQL: </a:t>
            </a:r>
            <a:r>
              <a:rPr b="0" i="0" lang="es" sz="1350" u="none" cap="none" strike="noStrike">
                <a:solidFill>
                  <a:srgbClr val="000000"/>
                </a:solidFill>
                <a:latin typeface="DM Sans"/>
                <a:ea typeface="DM Sans"/>
                <a:cs typeface="DM Sans"/>
                <a:sym typeface="DM Sans"/>
              </a:rPr>
              <a:t> variedad de modelos en datos, incluidos los formatos de clave-valor, documento, columna y grafos.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NewSQL: </a:t>
            </a:r>
            <a:r>
              <a:rPr b="0" i="0" lang="es" sz="1350" u="none" cap="none" strike="noStrike">
                <a:solidFill>
                  <a:srgbClr val="000000"/>
                </a:solidFill>
                <a:latin typeface="DM Sans"/>
                <a:ea typeface="DM Sans"/>
                <a:cs typeface="DM Sans"/>
                <a:sym typeface="DM Sans"/>
              </a:rPr>
              <a:t>NewSQL tiene una escalabilidad como NoSQL y garantiza estructura ACID de RDBMS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Analytical: </a:t>
            </a:r>
            <a:r>
              <a:rPr b="0" i="0" lang="es" sz="1350" u="none" cap="none" strike="noStrike">
                <a:solidFill>
                  <a:srgbClr val="000000"/>
                </a:solidFill>
                <a:latin typeface="DM Sans"/>
                <a:ea typeface="DM Sans"/>
                <a:cs typeface="DM Sans"/>
                <a:sym typeface="DM Sans"/>
              </a:rPr>
              <a:t>almacena y administra big data usando Business Intelligence (BI).</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As a service: </a:t>
            </a:r>
            <a:r>
              <a:rPr b="0" i="0" lang="es" sz="1350" u="none" cap="none" strike="noStrike">
                <a:solidFill>
                  <a:srgbClr val="000000"/>
                </a:solidFill>
                <a:latin typeface="DM Sans"/>
                <a:ea typeface="DM Sans"/>
                <a:cs typeface="DM Sans"/>
                <a:sym typeface="DM Sans"/>
              </a:rPr>
              <a:t>servidor que utiliza una aplicación de base de datos que proporciona servicios de base de datos a otros programas informático.</a:t>
            </a:r>
            <a:endParaRPr b="0" i="1"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25" name="Google Shape;225;p52"/>
          <p:cNvSpPr txBox="1"/>
          <p:nvPr/>
        </p:nvSpPr>
        <p:spPr>
          <a:xfrm>
            <a:off x="475200" y="45900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chemeClr val="dk2"/>
                </a:solidFill>
                <a:latin typeface="DM Sans"/>
                <a:ea typeface="DM Sans"/>
                <a:cs typeface="DM Sans"/>
                <a:sym typeface="DM Sans"/>
              </a:rPr>
              <a:t>Fuente:</a:t>
            </a:r>
            <a:r>
              <a:rPr b="0" i="0" lang="es" sz="1100" u="none" cap="none" strike="noStrike">
                <a:solidFill>
                  <a:schemeClr val="dk2"/>
                </a:solidFill>
                <a:latin typeface="DM Sans"/>
                <a:ea typeface="DM Sans"/>
                <a:cs typeface="DM Sans"/>
                <a:sym typeface="DM Sans"/>
              </a:rPr>
              <a:t> </a:t>
            </a:r>
            <a:r>
              <a:rPr b="0" i="0" lang="es" sz="1100" u="sng" cap="none" strike="noStrike">
                <a:solidFill>
                  <a:schemeClr val="dk2"/>
                </a:solidFill>
                <a:latin typeface="DM Sans"/>
                <a:ea typeface="DM Sans"/>
                <a:cs typeface="DM Sans"/>
                <a:sym typeface="DM Sans"/>
                <a:hlinkClick r:id="rId4">
                  <a:extLst>
                    <a:ext uri="{A12FA001-AC4F-418D-AE19-62706E023703}">
                      <ahyp:hlinkClr val="tx"/>
                    </a:ext>
                  </a:extLst>
                </a:hlinkClick>
              </a:rPr>
              <a:t>Bid Data DZONE</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3"/>
          <p:cNvSpPr txBox="1"/>
          <p:nvPr/>
        </p:nvSpPr>
        <p:spPr>
          <a:xfrm>
            <a:off x="501450" y="468325"/>
            <a:ext cx="7076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Bases de datos - SQL</a:t>
            </a:r>
            <a:endParaRPr b="1" i="0" sz="4000" u="none" cap="none" strike="noStrike">
              <a:solidFill>
                <a:schemeClr val="dk1"/>
              </a:solidFill>
              <a:latin typeface="DM Sans"/>
              <a:ea typeface="DM Sans"/>
              <a:cs typeface="DM Sans"/>
              <a:sym typeface="DM Sans"/>
            </a:endParaRPr>
          </a:p>
        </p:txBody>
      </p:sp>
      <p:pic>
        <p:nvPicPr>
          <p:cNvPr id="231" name="Google Shape;231;p53"/>
          <p:cNvPicPr preferRelativeResize="0"/>
          <p:nvPr/>
        </p:nvPicPr>
        <p:blipFill rotWithShape="1">
          <a:blip r:embed="rId3">
            <a:alphaModFix/>
          </a:blip>
          <a:srcRect b="0" l="0" r="0" t="0"/>
          <a:stretch/>
        </p:blipFill>
        <p:spPr>
          <a:xfrm>
            <a:off x="2120625" y="2739875"/>
            <a:ext cx="4902751" cy="2101875"/>
          </a:xfrm>
          <a:prstGeom prst="rect">
            <a:avLst/>
          </a:prstGeom>
          <a:noFill/>
          <a:ln>
            <a:noFill/>
          </a:ln>
        </p:spPr>
      </p:pic>
      <p:sp>
        <p:nvSpPr>
          <p:cNvPr id="232" name="Google Shape;232;p53"/>
          <p:cNvSpPr txBox="1"/>
          <p:nvPr/>
        </p:nvSpPr>
        <p:spPr>
          <a:xfrm>
            <a:off x="501450" y="1648200"/>
            <a:ext cx="3733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33" name="Google Shape;233;p53"/>
          <p:cNvSpPr txBox="1"/>
          <p:nvPr/>
        </p:nvSpPr>
        <p:spPr>
          <a:xfrm>
            <a:off x="4578850" y="1648200"/>
            <a:ext cx="3588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Algunos ejemplos de bases de datos relacionales son MySQL, Microsoft SQL Server, Oracle, etc.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4"/>
          <p:cNvSpPr txBox="1"/>
          <p:nvPr/>
        </p:nvSpPr>
        <p:spPr>
          <a:xfrm>
            <a:off x="475200" y="5356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Bases de datos - NoSQL</a:t>
            </a:r>
            <a:endParaRPr b="1" i="0" sz="4000" u="none" cap="none" strike="noStrike">
              <a:solidFill>
                <a:schemeClr val="dk1"/>
              </a:solidFill>
              <a:latin typeface="DM Sans"/>
              <a:ea typeface="DM Sans"/>
              <a:cs typeface="DM Sans"/>
              <a:sym typeface="DM Sans"/>
            </a:endParaRPr>
          </a:p>
        </p:txBody>
      </p:sp>
      <p:sp>
        <p:nvSpPr>
          <p:cNvPr id="239" name="Google Shape;239;p54"/>
          <p:cNvSpPr txBox="1"/>
          <p:nvPr/>
        </p:nvSpPr>
        <p:spPr>
          <a:xfrm>
            <a:off x="4878000" y="1226175"/>
            <a:ext cx="3945000" cy="32427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1000"/>
              </a:spcBef>
              <a:spcAft>
                <a:spcPts val="0"/>
              </a:spcAft>
              <a:buClr>
                <a:srgbClr val="EA90FF"/>
              </a:buClr>
              <a:buSzPts val="1300"/>
              <a:buFont typeface="DM Sans"/>
              <a:buChar char="✔"/>
            </a:pPr>
            <a:r>
              <a:rPr b="0" i="0" lang="es" sz="1300" u="none" cap="none" strike="noStrike">
                <a:solidFill>
                  <a:srgbClr val="000000"/>
                </a:solidFill>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b="0"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1000"/>
              </a:spcBef>
              <a:spcAft>
                <a:spcPts val="0"/>
              </a:spcAft>
              <a:buClr>
                <a:srgbClr val="EA90FF"/>
              </a:buClr>
              <a:buSzPts val="1300"/>
              <a:buFont typeface="DM Sans"/>
              <a:buChar char="✔"/>
            </a:pPr>
            <a:r>
              <a:rPr b="0" i="0" lang="es" sz="1300" u="none" cap="none" strike="noStrike">
                <a:solidFill>
                  <a:srgbClr val="000000"/>
                </a:solidFill>
                <a:latin typeface="DM Sans"/>
                <a:ea typeface="DM Sans"/>
                <a:cs typeface="DM Sans"/>
                <a:sym typeface="DM Sans"/>
              </a:rPr>
              <a:t>Surgió cuando aumentó la demanda de creación de aplicaciones modernas, creado por Carlo Strozzi en 1998. </a:t>
            </a:r>
            <a:endParaRPr b="0"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1000"/>
              </a:spcBef>
              <a:spcAft>
                <a:spcPts val="0"/>
              </a:spcAft>
              <a:buClr>
                <a:srgbClr val="EA90FF"/>
              </a:buClr>
              <a:buSzPts val="1300"/>
              <a:buFont typeface="DM Sans"/>
              <a:buChar char="✔"/>
            </a:pPr>
            <a:r>
              <a:rPr b="0" i="0" lang="es" sz="1300" u="none" cap="none" strike="noStrike">
                <a:solidFill>
                  <a:srgbClr val="000000"/>
                </a:solidFill>
                <a:latin typeface="DM Sans"/>
                <a:ea typeface="DM Sans"/>
                <a:cs typeface="DM Sans"/>
                <a:sym typeface="DM Sans"/>
              </a:rPr>
              <a:t>NoSQL tiene una amplia variedad de tecnologías en respuesta a las demandas: </a:t>
            </a:r>
            <a:r>
              <a:rPr b="1" i="0" lang="es" sz="1300" u="none" cap="none" strike="noStrike">
                <a:solidFill>
                  <a:srgbClr val="000000"/>
                </a:solidFill>
                <a:latin typeface="DM Sans"/>
                <a:ea typeface="DM Sans"/>
                <a:cs typeface="DM Sans"/>
                <a:sym typeface="DM Sans"/>
              </a:rPr>
              <a:t>Key-value (Riak, Redis), Documentos (CouchDB, Mongo DB), Grafos (Neo4j, GraphDB) y Wide-column (Cassandra, HBase)</a:t>
            </a:r>
            <a:endParaRPr b="1" i="0" sz="1300" u="none" cap="none" strike="noStrike">
              <a:solidFill>
                <a:srgbClr val="000000"/>
              </a:solidFill>
              <a:latin typeface="DM Sans"/>
              <a:ea typeface="DM Sans"/>
              <a:cs typeface="DM Sans"/>
              <a:sym typeface="DM Sans"/>
            </a:endParaRPr>
          </a:p>
        </p:txBody>
      </p:sp>
      <p:pic>
        <p:nvPicPr>
          <p:cNvPr id="240" name="Google Shape;240;p54"/>
          <p:cNvPicPr preferRelativeResize="0"/>
          <p:nvPr/>
        </p:nvPicPr>
        <p:blipFill rotWithShape="1">
          <a:blip r:embed="rId3">
            <a:alphaModFix/>
          </a:blip>
          <a:srcRect b="0" l="0" r="0" t="0"/>
          <a:stretch/>
        </p:blipFill>
        <p:spPr>
          <a:xfrm>
            <a:off x="947473" y="1963711"/>
            <a:ext cx="3593299" cy="2176975"/>
          </a:xfrm>
          <a:prstGeom prst="rect">
            <a:avLst/>
          </a:prstGeom>
          <a:noFill/>
          <a:ln>
            <a:noFill/>
          </a:ln>
        </p:spPr>
      </p:pic>
      <p:sp>
        <p:nvSpPr>
          <p:cNvPr id="241" name="Google Shape;241;p54"/>
          <p:cNvSpPr txBox="1"/>
          <p:nvPr/>
        </p:nvSpPr>
        <p:spPr>
          <a:xfrm>
            <a:off x="445313" y="4590000"/>
            <a:ext cx="449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chemeClr val="dk2"/>
                </a:solidFill>
                <a:latin typeface="DM Sans"/>
                <a:ea typeface="DM Sans"/>
                <a:cs typeface="DM Sans"/>
                <a:sym typeface="DM Sans"/>
              </a:rPr>
              <a:t>Fuente:</a:t>
            </a:r>
            <a:r>
              <a:rPr b="0" i="0" lang="es" sz="1100" u="none" cap="none" strike="noStrike">
                <a:solidFill>
                  <a:schemeClr val="dk2"/>
                </a:solidFill>
                <a:latin typeface="DM Sans"/>
                <a:ea typeface="DM Sans"/>
                <a:cs typeface="DM Sans"/>
                <a:sym typeface="DM Sans"/>
              </a:rPr>
              <a:t> </a:t>
            </a:r>
            <a:r>
              <a:rPr b="0" i="0" lang="es" sz="1100" u="sng" cap="none" strike="noStrike">
                <a:solidFill>
                  <a:schemeClr val="dk2"/>
                </a:solidFill>
                <a:latin typeface="DM Sans"/>
                <a:ea typeface="DM Sans"/>
                <a:cs typeface="DM Sans"/>
                <a:sym typeface="DM Sans"/>
                <a:hlinkClick r:id="rId4">
                  <a:extLst>
                    <a:ext uri="{A12FA001-AC4F-418D-AE19-62706E023703}">
                      <ahyp:hlinkClr val="tx"/>
                    </a:ext>
                  </a:extLst>
                </a:hlinkClick>
              </a:rPr>
              <a:t>Architectural assessment of NoSQL and NewSQL systems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47" name="Google Shape;247;p55"/>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Veremos en vivo las diferencias entre los distintos tipos de bases de datos.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Helvetica Neue Light"/>
              <a:ea typeface="Helvetica Neue Light"/>
              <a:cs typeface="Helvetica Neue Light"/>
              <a:sym typeface="Helvetica Neue Light"/>
            </a:endParaRPr>
          </a:p>
        </p:txBody>
      </p:sp>
      <p:grpSp>
        <p:nvGrpSpPr>
          <p:cNvPr id="248" name="Google Shape;248;p55"/>
          <p:cNvGrpSpPr/>
          <p:nvPr/>
        </p:nvGrpSpPr>
        <p:grpSpPr>
          <a:xfrm>
            <a:off x="473351" y="619523"/>
            <a:ext cx="738900" cy="738900"/>
            <a:chOff x="473351" y="619523"/>
            <a:chExt cx="738900" cy="738900"/>
          </a:xfrm>
        </p:grpSpPr>
        <p:sp>
          <p:nvSpPr>
            <p:cNvPr id="249" name="Google Shape;249;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5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51" name="Google Shape;251;p5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Una definición mejorada</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7"/>
          <p:cNvSpPr txBox="1"/>
          <p:nvPr/>
        </p:nvSpPr>
        <p:spPr>
          <a:xfrm>
            <a:off x="1461300" y="4680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Una definición mejorada</a:t>
            </a:r>
            <a:endParaRPr b="1" i="0" sz="4000" u="none" cap="none" strike="noStrike">
              <a:solidFill>
                <a:schemeClr val="lt1"/>
              </a:solidFill>
              <a:latin typeface="DM Sans"/>
              <a:ea typeface="DM Sans"/>
              <a:cs typeface="DM Sans"/>
              <a:sym typeface="DM Sans"/>
            </a:endParaRPr>
          </a:p>
        </p:txBody>
      </p:sp>
      <p:sp>
        <p:nvSpPr>
          <p:cNvPr id="263" name="Google Shape;263;p57"/>
          <p:cNvSpPr txBox="1"/>
          <p:nvPr/>
        </p:nvSpPr>
        <p:spPr>
          <a:xfrm>
            <a:off x="1109075" y="1820350"/>
            <a:ext cx="2632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b="0" i="0" sz="1350" u="none" cap="none" strike="noStrike">
              <a:solidFill>
                <a:srgbClr val="000000"/>
              </a:solidFill>
              <a:latin typeface="DM Sans"/>
              <a:ea typeface="DM Sans"/>
              <a:cs typeface="DM Sans"/>
              <a:sym typeface="DM Sans"/>
            </a:endParaRPr>
          </a:p>
        </p:txBody>
      </p:sp>
      <p:pic>
        <p:nvPicPr>
          <p:cNvPr id="264" name="Google Shape;264;p57"/>
          <p:cNvPicPr preferRelativeResize="0"/>
          <p:nvPr/>
        </p:nvPicPr>
        <p:blipFill rotWithShape="1">
          <a:blip r:embed="rId3">
            <a:alphaModFix/>
          </a:blip>
          <a:srcRect b="0" l="0" r="0" t="0"/>
          <a:stretch/>
        </p:blipFill>
        <p:spPr>
          <a:xfrm>
            <a:off x="3883850" y="1740337"/>
            <a:ext cx="1944362" cy="2215025"/>
          </a:xfrm>
          <a:prstGeom prst="rect">
            <a:avLst/>
          </a:prstGeom>
          <a:noFill/>
          <a:ln>
            <a:noFill/>
          </a:ln>
        </p:spPr>
      </p:pic>
      <p:pic>
        <p:nvPicPr>
          <p:cNvPr id="265" name="Google Shape;265;p57"/>
          <p:cNvPicPr preferRelativeResize="0"/>
          <p:nvPr/>
        </p:nvPicPr>
        <p:blipFill rotWithShape="1">
          <a:blip r:embed="rId4">
            <a:alphaModFix/>
          </a:blip>
          <a:srcRect b="0" l="0" r="0" t="0"/>
          <a:stretch/>
        </p:blipFill>
        <p:spPr>
          <a:xfrm>
            <a:off x="5828212" y="1740337"/>
            <a:ext cx="1877438" cy="2215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Características importantes</a:t>
            </a:r>
            <a:endParaRPr b="1" i="0" sz="4000" u="none" cap="none" strike="noStrike">
              <a:solidFill>
                <a:schemeClr val="dk1"/>
              </a:solidFill>
              <a:latin typeface="DM Sans"/>
              <a:ea typeface="DM Sans"/>
              <a:cs typeface="DM Sans"/>
              <a:sym typeface="DM Sans"/>
            </a:endParaRPr>
          </a:p>
        </p:txBody>
      </p:sp>
      <p:graphicFrame>
        <p:nvGraphicFramePr>
          <p:cNvPr id="271" name="Google Shape;271;p58"/>
          <p:cNvGraphicFramePr/>
          <p:nvPr/>
        </p:nvGraphicFramePr>
        <p:xfrm>
          <a:off x="1082900" y="1497775"/>
          <a:ext cx="3000000" cy="3000000"/>
        </p:xfrm>
        <a:graphic>
          <a:graphicData uri="http://schemas.openxmlformats.org/drawingml/2006/table">
            <a:tbl>
              <a:tblPr>
                <a:noFill/>
                <a:tableStyleId>{034DD406-569D-4491-85F0-DEB685FCBFC2}</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No sean redundantes</a:t>
                      </a:r>
                      <a:endParaRPr b="1" sz="1350" u="none" cap="none" strike="noStrike">
                        <a:latin typeface="DM Sans"/>
                        <a:ea typeface="DM Sans"/>
                        <a:cs typeface="DM Sans"/>
                        <a:sym typeface="DM Sans"/>
                      </a:endParaRPr>
                    </a:p>
                  </a:txBody>
                  <a:tcPr marT="91425" marB="91425" marR="91425" marL="91425">
                    <a:solidFill>
                      <a:srgbClr val="E8E7E3"/>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a:t>
                      </a:r>
                      <a:r>
                        <a:rPr b="1" lang="es" sz="1350" u="none" cap="none" strike="noStrike">
                          <a:latin typeface="DM Sans"/>
                          <a:ea typeface="DM Sans"/>
                          <a:cs typeface="DM Sans"/>
                          <a:sym typeface="DM Sans"/>
                        </a:rPr>
                        <a:t>eficiencia en su almacenamiento</a:t>
                      </a:r>
                      <a:endParaRPr b="1" sz="1350" u="none" cap="none" strike="noStrike">
                        <a:latin typeface="DM Sans"/>
                        <a:ea typeface="DM Sans"/>
                        <a:cs typeface="DM Sans"/>
                        <a:sym typeface="DM Sans"/>
                      </a:endParaRPr>
                    </a:p>
                  </a:txBody>
                  <a:tcPr marT="91425" marB="91425" marR="91425" marL="91425">
                    <a:solidFill>
                      <a:srgbClr val="E8E7E3"/>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Están almacenados en </a:t>
                      </a:r>
                      <a:r>
                        <a:rPr b="1" lang="es" sz="1350" u="none" cap="none" strike="noStrike">
                          <a:latin typeface="DM Sans"/>
                          <a:ea typeface="DM Sans"/>
                          <a:cs typeface="DM Sans"/>
                          <a:sym typeface="DM Sans"/>
                        </a:rPr>
                        <a:t>soporte informático</a:t>
                      </a:r>
                      <a:r>
                        <a:rPr lang="es" sz="1350" u="none" cap="none" strike="noStrike">
                          <a:latin typeface="DM Sans"/>
                          <a:ea typeface="DM Sans"/>
                          <a:cs typeface="DM Sans"/>
                          <a:sym typeface="DM Sans"/>
                        </a:rPr>
                        <a:t>:</a:t>
                      </a:r>
                      <a:endParaRPr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necesidad de contar con </a:t>
                      </a:r>
                      <a:r>
                        <a:rPr b="1" lang="es" sz="1350" u="none" cap="none" strike="noStrike">
                          <a:latin typeface="DM Sans"/>
                          <a:ea typeface="DM Sans"/>
                          <a:cs typeface="DM Sans"/>
                          <a:sym typeface="DM Sans"/>
                        </a:rPr>
                        <a:t>medios físicos de almacenamientos que garanticen seguridad</a:t>
                      </a:r>
                      <a:endParaRPr b="1" sz="1350" u="none" cap="none" strike="noStrike">
                        <a:latin typeface="DM Sans"/>
                        <a:ea typeface="DM Sans"/>
                        <a:cs typeface="DM Sans"/>
                        <a:sym typeface="DM Sans"/>
                      </a:endParaRPr>
                    </a:p>
                  </a:txBody>
                  <a:tcPr marT="91425" marB="91425" marR="91425" marL="91425">
                    <a:solidFill>
                      <a:srgbClr val="EAFF6A"/>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Están organizados en </a:t>
                      </a:r>
                      <a:r>
                        <a:rPr b="1" lang="es" sz="1350" u="none" cap="none" strike="noStrike">
                          <a:latin typeface="DM Sans"/>
                          <a:ea typeface="DM Sans"/>
                          <a:cs typeface="DM Sans"/>
                          <a:sym typeface="DM Sans"/>
                        </a:rPr>
                        <a:t>forma independiente </a:t>
                      </a:r>
                      <a:r>
                        <a:rPr lang="es" sz="1350" u="none" cap="none" strike="noStrike">
                          <a:latin typeface="DM Sans"/>
                          <a:ea typeface="DM Sans"/>
                          <a:cs typeface="DM Sans"/>
                          <a:sym typeface="DM Sans"/>
                        </a:rPr>
                        <a:t>de su uso</a:t>
                      </a:r>
                      <a:endParaRPr sz="1350" u="none" cap="none" strike="noStrike">
                        <a:latin typeface="DM Sans"/>
                        <a:ea typeface="DM Sans"/>
                        <a:cs typeface="DM Sans"/>
                        <a:sym typeface="DM Sans"/>
                      </a:endParaRPr>
                    </a:p>
                  </a:txBody>
                  <a:tcPr marT="91425" marB="91425" marR="91425" marL="91425">
                    <a:solidFill>
                      <a:srgbClr val="E8E7E3"/>
                    </a:solidFill>
                  </a:tcPr>
                </a:tc>
                <a:tc>
                  <a:txBody>
                    <a:bodyPr/>
                    <a:lstStyle/>
                    <a:p>
                      <a:pPr indent="0" lvl="0" marL="0" marR="0" rtl="0" algn="l">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No se necesita saber cómo están almacenados</a:t>
                      </a:r>
                      <a:r>
                        <a:rPr lang="es" sz="1350" u="none" cap="none" strike="noStrike">
                          <a:latin typeface="DM Sans"/>
                          <a:ea typeface="DM Sans"/>
                          <a:cs typeface="DM Sans"/>
                          <a:sym typeface="DM Sans"/>
                        </a:rPr>
                        <a:t> para poder acceder a los datos</a:t>
                      </a:r>
                      <a:endParaRPr sz="1350" u="none" cap="none" strike="noStrike">
                        <a:latin typeface="DM Sans"/>
                        <a:ea typeface="DM Sans"/>
                        <a:cs typeface="DM Sans"/>
                        <a:sym typeface="DM Sans"/>
                      </a:endParaRPr>
                    </a:p>
                  </a:txBody>
                  <a:tcPr marT="91425" marB="91425" marR="91425" marL="91425">
                    <a:solidFill>
                      <a:srgbClr val="E8E7E3"/>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Pueden ser accedidos en </a:t>
                      </a:r>
                      <a:r>
                        <a:rPr b="1" lang="es" sz="1350" u="none" cap="none" strike="noStrike">
                          <a:latin typeface="DM Sans"/>
                          <a:ea typeface="DM Sans"/>
                          <a:cs typeface="DM Sans"/>
                          <a:sym typeface="DM Sans"/>
                        </a:rPr>
                        <a:t>forma simultánea</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flexibilidad de </a:t>
                      </a:r>
                      <a:r>
                        <a:rPr b="1" lang="es" sz="1350" u="none" cap="none" strike="noStrike">
                          <a:latin typeface="DM Sans"/>
                          <a:ea typeface="DM Sans"/>
                          <a:cs typeface="DM Sans"/>
                          <a:sym typeface="DM Sans"/>
                        </a:rPr>
                        <a:t>poder utilizar un sistema específico</a:t>
                      </a:r>
                      <a:endParaRPr b="1" sz="1350" u="none" cap="none" strike="noStrike">
                        <a:latin typeface="DM Sans"/>
                        <a:ea typeface="DM Sans"/>
                        <a:cs typeface="DM Sans"/>
                        <a:sym typeface="DM Sans"/>
                      </a:endParaRPr>
                    </a:p>
                  </a:txBody>
                  <a:tcPr marT="91425" marB="91425" marR="91425" marL="91425">
                    <a:solidFill>
                      <a:srgbClr val="EAFF6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Características importantes</a:t>
            </a:r>
            <a:endParaRPr b="1" i="0" sz="4000" u="none" cap="none" strike="noStrike">
              <a:solidFill>
                <a:schemeClr val="dk1"/>
              </a:solidFill>
              <a:latin typeface="DM Sans"/>
              <a:ea typeface="DM Sans"/>
              <a:cs typeface="DM Sans"/>
              <a:sym typeface="DM Sans"/>
            </a:endParaRPr>
          </a:p>
        </p:txBody>
      </p:sp>
      <p:graphicFrame>
        <p:nvGraphicFramePr>
          <p:cNvPr id="277" name="Google Shape;277;p59"/>
          <p:cNvGraphicFramePr/>
          <p:nvPr/>
        </p:nvGraphicFramePr>
        <p:xfrm>
          <a:off x="1082900" y="1497775"/>
          <a:ext cx="3000000" cy="3000000"/>
        </p:xfrm>
        <a:graphic>
          <a:graphicData uri="http://schemas.openxmlformats.org/drawingml/2006/table">
            <a:tbl>
              <a:tblPr>
                <a:noFill/>
                <a:tableStyleId>{034DD406-569D-4491-85F0-DEB685FCBFC2}</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No sean redundantes</a:t>
                      </a:r>
                      <a:endParaRPr b="1" sz="1350" u="none" cap="none" strike="noStrike">
                        <a:latin typeface="DM Sans"/>
                        <a:ea typeface="DM Sans"/>
                        <a:cs typeface="DM Sans"/>
                        <a:sym typeface="DM Sans"/>
                      </a:endParaRPr>
                    </a:p>
                  </a:txBody>
                  <a:tcPr marT="91425" marB="91425" marR="91425" marL="91425">
                    <a:solidFill>
                      <a:srgbClr val="E8E7E3"/>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a:t>
                      </a:r>
                      <a:r>
                        <a:rPr b="1" lang="es" sz="1350" u="none" cap="none" strike="noStrike">
                          <a:latin typeface="DM Sans"/>
                          <a:ea typeface="DM Sans"/>
                          <a:cs typeface="DM Sans"/>
                          <a:sym typeface="DM Sans"/>
                        </a:rPr>
                        <a:t>eficiencia en su almacenamiento</a:t>
                      </a:r>
                      <a:endParaRPr b="1" sz="1350" u="none" cap="none" strike="noStrike">
                        <a:latin typeface="DM Sans"/>
                        <a:ea typeface="DM Sans"/>
                        <a:cs typeface="DM Sans"/>
                        <a:sym typeface="DM Sans"/>
                      </a:endParaRPr>
                    </a:p>
                  </a:txBody>
                  <a:tcPr marT="91425" marB="91425" marR="91425" marL="91425">
                    <a:solidFill>
                      <a:srgbClr val="E8E7E3"/>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Están almacenados en </a:t>
                      </a:r>
                      <a:r>
                        <a:rPr b="1" lang="es" sz="1350" u="none" cap="none" strike="noStrike">
                          <a:latin typeface="DM Sans"/>
                          <a:ea typeface="DM Sans"/>
                          <a:cs typeface="DM Sans"/>
                          <a:sym typeface="DM Sans"/>
                        </a:rPr>
                        <a:t>soporte informático</a:t>
                      </a:r>
                      <a:r>
                        <a:rPr lang="es" sz="1350" u="none" cap="none" strike="noStrike">
                          <a:latin typeface="DM Sans"/>
                          <a:ea typeface="DM Sans"/>
                          <a:cs typeface="DM Sans"/>
                          <a:sym typeface="DM Sans"/>
                        </a:rPr>
                        <a:t>:</a:t>
                      </a:r>
                      <a:endParaRPr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necesidad de contar con </a:t>
                      </a:r>
                      <a:r>
                        <a:rPr b="1" lang="es" sz="1350" u="none" cap="none" strike="noStrike">
                          <a:latin typeface="DM Sans"/>
                          <a:ea typeface="DM Sans"/>
                          <a:cs typeface="DM Sans"/>
                          <a:sym typeface="DM Sans"/>
                        </a:rPr>
                        <a:t>medios físicos de almacenamientos que garanticen seguridad</a:t>
                      </a:r>
                      <a:endParaRPr b="1" sz="1350" u="none" cap="none" strike="noStrike">
                        <a:latin typeface="DM Sans"/>
                        <a:ea typeface="DM Sans"/>
                        <a:cs typeface="DM Sans"/>
                        <a:sym typeface="DM Sans"/>
                      </a:endParaRPr>
                    </a:p>
                  </a:txBody>
                  <a:tcPr marT="91425" marB="91425" marR="91425" marL="91425">
                    <a:solidFill>
                      <a:srgbClr val="EAFF6A"/>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Están organizados en </a:t>
                      </a:r>
                      <a:r>
                        <a:rPr b="1" lang="es" sz="1350" u="none" cap="none" strike="noStrike">
                          <a:latin typeface="DM Sans"/>
                          <a:ea typeface="DM Sans"/>
                          <a:cs typeface="DM Sans"/>
                          <a:sym typeface="DM Sans"/>
                        </a:rPr>
                        <a:t>forma independiente </a:t>
                      </a:r>
                      <a:r>
                        <a:rPr lang="es" sz="1350" u="none" cap="none" strike="noStrike">
                          <a:latin typeface="DM Sans"/>
                          <a:ea typeface="DM Sans"/>
                          <a:cs typeface="DM Sans"/>
                          <a:sym typeface="DM Sans"/>
                        </a:rPr>
                        <a:t>de su uso</a:t>
                      </a:r>
                      <a:endParaRPr sz="1350" u="none" cap="none" strike="noStrike">
                        <a:latin typeface="DM Sans"/>
                        <a:ea typeface="DM Sans"/>
                        <a:cs typeface="DM Sans"/>
                        <a:sym typeface="DM Sans"/>
                      </a:endParaRPr>
                    </a:p>
                  </a:txBody>
                  <a:tcPr marT="91425" marB="91425" marR="91425" marL="91425">
                    <a:solidFill>
                      <a:srgbClr val="E8E7E3"/>
                    </a:solidFill>
                  </a:tcPr>
                </a:tc>
                <a:tc>
                  <a:txBody>
                    <a:bodyPr/>
                    <a:lstStyle/>
                    <a:p>
                      <a:pPr indent="0" lvl="0" marL="0" marR="0" rtl="0" algn="l">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No se necesita saber cómo están almacenados</a:t>
                      </a:r>
                      <a:r>
                        <a:rPr lang="es" sz="1350" u="none" cap="none" strike="noStrike">
                          <a:latin typeface="DM Sans"/>
                          <a:ea typeface="DM Sans"/>
                          <a:cs typeface="DM Sans"/>
                          <a:sym typeface="DM Sans"/>
                        </a:rPr>
                        <a:t> para poder acceder a los datos</a:t>
                      </a:r>
                      <a:endParaRPr sz="1350" u="none" cap="none" strike="noStrike">
                        <a:latin typeface="DM Sans"/>
                        <a:ea typeface="DM Sans"/>
                        <a:cs typeface="DM Sans"/>
                        <a:sym typeface="DM Sans"/>
                      </a:endParaRPr>
                    </a:p>
                  </a:txBody>
                  <a:tcPr marT="91425" marB="91425" marR="91425" marL="91425">
                    <a:solidFill>
                      <a:srgbClr val="E8E7E3"/>
                    </a:solidFill>
                  </a:tcPr>
                </a:tc>
              </a:tr>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Pueden ser accedidos en </a:t>
                      </a:r>
                      <a:r>
                        <a:rPr b="1" lang="es" sz="1350" u="none" cap="none" strike="noStrike">
                          <a:latin typeface="DM Sans"/>
                          <a:ea typeface="DM Sans"/>
                          <a:cs typeface="DM Sans"/>
                          <a:sym typeface="DM Sans"/>
                        </a:rPr>
                        <a:t>forma simultánea</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s" sz="1350" u="none" cap="none" strike="noStrike">
                          <a:latin typeface="DM Sans"/>
                          <a:ea typeface="DM Sans"/>
                          <a:cs typeface="DM Sans"/>
                          <a:sym typeface="DM Sans"/>
                        </a:rPr>
                        <a:t>Se refiere a la flexibilidad de </a:t>
                      </a:r>
                      <a:r>
                        <a:rPr b="1" lang="es" sz="1350" u="none" cap="none" strike="noStrike">
                          <a:latin typeface="DM Sans"/>
                          <a:ea typeface="DM Sans"/>
                          <a:cs typeface="DM Sans"/>
                          <a:sym typeface="DM Sans"/>
                        </a:rPr>
                        <a:t>poder utilizar un sistema específico</a:t>
                      </a:r>
                      <a:endParaRPr b="1" sz="1350" u="none" cap="none" strike="noStrike">
                        <a:latin typeface="DM Sans"/>
                        <a:ea typeface="DM Sans"/>
                        <a:cs typeface="DM Sans"/>
                        <a:sym typeface="DM Sans"/>
                      </a:endParaRPr>
                    </a:p>
                  </a:txBody>
                  <a:tcPr marT="91425" marB="91425" marR="91425" marL="91425">
                    <a:solidFill>
                      <a:srgbClr val="EAFF6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Mejoras ofrecidas por Bases de datos</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61"/>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289" name="Google Shape;289;p61"/>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290" name="Google Shape;290;p61"/>
          <p:cNvSpPr txBox="1"/>
          <p:nvPr/>
        </p:nvSpPr>
        <p:spPr>
          <a:xfrm>
            <a:off x="1416800" y="4680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Sistema DBMS</a:t>
            </a:r>
            <a:endParaRPr b="1" i="0" sz="4000" u="none" cap="none" strike="noStrike">
              <a:solidFill>
                <a:schemeClr val="lt1"/>
              </a:solidFill>
              <a:latin typeface="DM Sans"/>
              <a:ea typeface="DM Sans"/>
              <a:cs typeface="DM Sans"/>
              <a:sym typeface="DM Sans"/>
            </a:endParaRPr>
          </a:p>
        </p:txBody>
      </p:sp>
      <p:sp>
        <p:nvSpPr>
          <p:cNvPr id="291" name="Google Shape;291;p61"/>
          <p:cNvSpPr txBox="1"/>
          <p:nvPr/>
        </p:nvSpPr>
        <p:spPr>
          <a:xfrm>
            <a:off x="786950" y="2028625"/>
            <a:ext cx="2632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Las bases de datos clásicas están administradas por un sistema particular adecuado para tal fin denominado </a:t>
            </a:r>
            <a:r>
              <a:rPr b="1" i="0" lang="es" sz="1350" u="none" cap="none" strike="noStrike">
                <a:solidFill>
                  <a:srgbClr val="000000"/>
                </a:solidFill>
                <a:latin typeface="DM Sans"/>
                <a:ea typeface="DM Sans"/>
                <a:cs typeface="DM Sans"/>
                <a:sym typeface="DM Sans"/>
              </a:rPr>
              <a:t>Sistema de Gestión de Bases de Datos (DBMS: Data Base Management System)</a:t>
            </a:r>
            <a:endParaRPr b="1" i="0" sz="1350" u="none" cap="none" strike="noStrike">
              <a:solidFill>
                <a:srgbClr val="000000"/>
              </a:solidFill>
              <a:latin typeface="DM Sans"/>
              <a:ea typeface="DM Sans"/>
              <a:cs typeface="DM Sans"/>
              <a:sym typeface="DM Sans"/>
            </a:endParaRPr>
          </a:p>
        </p:txBody>
      </p:sp>
      <p:pic>
        <p:nvPicPr>
          <p:cNvPr id="292" name="Google Shape;292;p61"/>
          <p:cNvPicPr preferRelativeResize="0"/>
          <p:nvPr/>
        </p:nvPicPr>
        <p:blipFill rotWithShape="1">
          <a:blip r:embed="rId4">
            <a:alphaModFix/>
          </a:blip>
          <a:srcRect b="0" l="0" r="0" t="0"/>
          <a:stretch/>
        </p:blipFill>
        <p:spPr>
          <a:xfrm>
            <a:off x="3419150" y="1497225"/>
            <a:ext cx="4751201" cy="270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4"/>
          <p:cNvSpPr txBox="1"/>
          <p:nvPr/>
        </p:nvSpPr>
        <p:spPr>
          <a:xfrm>
            <a:off x="1461300" y="23807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129" name="Google Shape;129;p44"/>
          <p:cNvGrpSpPr/>
          <p:nvPr/>
        </p:nvGrpSpPr>
        <p:grpSpPr>
          <a:xfrm>
            <a:off x="4202551" y="1469748"/>
            <a:ext cx="738900" cy="738900"/>
            <a:chOff x="7208351" y="2467173"/>
            <a:chExt cx="738900" cy="738900"/>
          </a:xfrm>
        </p:grpSpPr>
        <p:sp>
          <p:nvSpPr>
            <p:cNvPr id="130" name="Google Shape;130;p44"/>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44"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Algunas mejoras ofrecidas</a:t>
            </a:r>
            <a:endParaRPr b="1" i="0" sz="4000" u="none" cap="none" strike="noStrike">
              <a:solidFill>
                <a:schemeClr val="dk1"/>
              </a:solidFill>
              <a:latin typeface="DM Sans"/>
              <a:ea typeface="DM Sans"/>
              <a:cs typeface="DM Sans"/>
              <a:sym typeface="DM Sans"/>
            </a:endParaRPr>
          </a:p>
        </p:txBody>
      </p:sp>
      <p:sp>
        <p:nvSpPr>
          <p:cNvPr id="298" name="Google Shape;298;p62"/>
          <p:cNvSpPr txBox="1"/>
          <p:nvPr/>
        </p:nvSpPr>
        <p:spPr>
          <a:xfrm>
            <a:off x="618425" y="1623900"/>
            <a:ext cx="36993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rgbClr val="000000"/>
                </a:solidFill>
                <a:latin typeface="DM Sans"/>
                <a:ea typeface="DM Sans"/>
                <a:cs typeface="DM Sans"/>
                <a:sym typeface="DM Sans"/>
              </a:rPr>
              <a:t>Independencia:</a:t>
            </a:r>
            <a:r>
              <a:rPr b="0" i="0" lang="es" sz="1350" u="none" cap="none" strike="noStrike">
                <a:solidFill>
                  <a:schemeClr val="dk1"/>
                </a:solidFill>
                <a:latin typeface="DM Sans"/>
                <a:ea typeface="DM Sans"/>
                <a:cs typeface="DM Sans"/>
                <a:sym typeface="DM Sans"/>
              </a:rPr>
              <a:t> de la representación de los datos con respecto a su almacenamiento.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Eficiencia</a:t>
            </a:r>
            <a:r>
              <a:rPr b="0" i="0" lang="es" sz="1350" u="none" cap="none" strike="noStrike">
                <a:solidFill>
                  <a:schemeClr val="dk1"/>
                </a:solidFill>
                <a:latin typeface="DM Sans"/>
                <a:ea typeface="DM Sans"/>
                <a:cs typeface="DM Sans"/>
                <a:sym typeface="DM Sans"/>
              </a:rPr>
              <a:t>:  se utilizan técnicas específicas para acelerar la consulta y utilización de los datos almacenados en la base de datos.</a:t>
            </a:r>
            <a:endParaRPr b="0" i="0" sz="1350" u="none" cap="none" strike="noStrike">
              <a:solidFill>
                <a:srgbClr val="000000"/>
              </a:solidFill>
              <a:latin typeface="Arial"/>
              <a:ea typeface="Arial"/>
              <a:cs typeface="Arial"/>
              <a:sym typeface="Arial"/>
            </a:endParaRPr>
          </a:p>
        </p:txBody>
      </p:sp>
      <p:sp>
        <p:nvSpPr>
          <p:cNvPr id="299" name="Google Shape;299;p62"/>
          <p:cNvSpPr txBox="1"/>
          <p:nvPr/>
        </p:nvSpPr>
        <p:spPr>
          <a:xfrm>
            <a:off x="4747825" y="1623900"/>
            <a:ext cx="3574800" cy="1895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Integridad</a:t>
            </a:r>
            <a:r>
              <a:rPr b="0" i="0" lang="es" sz="1350" u="none" cap="none" strike="noStrike">
                <a:solidFill>
                  <a:schemeClr val="dk1"/>
                </a:solidFill>
                <a:latin typeface="DM Sans"/>
                <a:ea typeface="DM Sans"/>
                <a:cs typeface="DM Sans"/>
                <a:sym typeface="DM Sans"/>
              </a:rPr>
              <a:t>: se ofrecen diversos niveles de protección frente a fallos.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Seguridad: </a:t>
            </a:r>
            <a:r>
              <a:rPr b="0" i="0" lang="es" sz="1350" u="none" cap="none" strike="noStrike">
                <a:solidFill>
                  <a:schemeClr val="dk1"/>
                </a:solidFill>
                <a:latin typeface="DM Sans"/>
                <a:ea typeface="DM Sans"/>
                <a:cs typeface="DM Sans"/>
                <a:sym typeface="DM Sans"/>
              </a:rPr>
              <a:t>complejo sistema para otorgar permisos de tal forma de garantizar el acceso a quien corresponda.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Algunas mejoras ofrecidas</a:t>
            </a:r>
            <a:endParaRPr b="1" i="0" sz="4000" u="none" cap="none" strike="noStrike">
              <a:solidFill>
                <a:schemeClr val="dk1"/>
              </a:solidFill>
              <a:latin typeface="DM Sans"/>
              <a:ea typeface="DM Sans"/>
              <a:cs typeface="DM Sans"/>
              <a:sym typeface="DM Sans"/>
            </a:endParaRPr>
          </a:p>
        </p:txBody>
      </p:sp>
      <p:sp>
        <p:nvSpPr>
          <p:cNvPr id="305" name="Google Shape;305;p63"/>
          <p:cNvSpPr txBox="1"/>
          <p:nvPr/>
        </p:nvSpPr>
        <p:spPr>
          <a:xfrm>
            <a:off x="812963" y="1509225"/>
            <a:ext cx="3513000" cy="2727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90FF"/>
              </a:buClr>
              <a:buSzPts val="1350"/>
              <a:buFont typeface="DM Sans"/>
              <a:buChar char="✔"/>
            </a:pPr>
            <a:r>
              <a:rPr b="1" i="0" lang="es" sz="1350" u="none" cap="none" strike="noStrike">
                <a:solidFill>
                  <a:srgbClr val="000000"/>
                </a:solidFill>
                <a:latin typeface="DM Sans"/>
                <a:ea typeface="DM Sans"/>
                <a:cs typeface="DM Sans"/>
                <a:sym typeface="DM Sans"/>
              </a:rPr>
              <a:t>Centralización:  </a:t>
            </a:r>
            <a:r>
              <a:rPr b="0" i="0" lang="es" sz="1350" u="none" cap="none" strike="noStrike">
                <a:solidFill>
                  <a:srgbClr val="000000"/>
                </a:solidFill>
                <a:latin typeface="DM Sans"/>
                <a:ea typeface="DM Sans"/>
                <a:cs typeface="DM Sans"/>
                <a:sym typeface="DM Sans"/>
              </a:rPr>
              <a:t>permite que sean administrados de forma centralizada.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1" i="0" lang="es" sz="1350" u="none" cap="none" strike="noStrike">
                <a:solidFill>
                  <a:srgbClr val="000000"/>
                </a:solidFill>
                <a:latin typeface="DM Sans"/>
                <a:ea typeface="DM Sans"/>
                <a:cs typeface="DM Sans"/>
                <a:sym typeface="DM Sans"/>
              </a:rPr>
              <a:t>Acceso concurrente: </a:t>
            </a:r>
            <a:r>
              <a:rPr b="0" i="0" lang="es" sz="1350" u="none" cap="none" strike="noStrike">
                <a:solidFill>
                  <a:srgbClr val="000000"/>
                </a:solidFill>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06" name="Google Shape;306;p63"/>
          <p:cNvSpPr txBox="1"/>
          <p:nvPr/>
        </p:nvSpPr>
        <p:spPr>
          <a:xfrm>
            <a:off x="4580138" y="1509225"/>
            <a:ext cx="37509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100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Reusabilidad: </a:t>
            </a:r>
            <a:r>
              <a:rPr b="0" i="0" lang="es" sz="1350" u="none" cap="none" strike="noStrike">
                <a:solidFill>
                  <a:schemeClr val="dk1"/>
                </a:solidFill>
                <a:latin typeface="DM Sans"/>
                <a:ea typeface="DM Sans"/>
                <a:cs typeface="DM Sans"/>
                <a:sym typeface="DM Sans"/>
              </a:rPr>
              <a:t>situaciones comunes de acceso y uso y utilizarlas a través de distintas aplicaciones.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Sistemas de gestión de </a:t>
            </a:r>
            <a:r>
              <a:rPr b="1" i="0" lang="es" sz="4000" u="none" cap="none" strike="noStrike">
                <a:solidFill>
                  <a:srgbClr val="EAFF6A"/>
                </a:solidFill>
                <a:latin typeface="DM Sans"/>
                <a:ea typeface="DM Sans"/>
                <a:cs typeface="DM Sans"/>
                <a:sym typeface="DM Sans"/>
              </a:rPr>
              <a:t>bases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5"/>
          <p:cNvSpPr txBox="1"/>
          <p:nvPr/>
        </p:nvSpPr>
        <p:spPr>
          <a:xfrm>
            <a:off x="501450" y="468325"/>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500" u="none" cap="none" strike="noStrike">
                <a:solidFill>
                  <a:schemeClr val="dk1"/>
                </a:solidFill>
                <a:latin typeface="DM Sans"/>
                <a:ea typeface="DM Sans"/>
                <a:cs typeface="DM Sans"/>
                <a:sym typeface="DM Sans"/>
              </a:rPr>
              <a:t>Data Base Management System</a:t>
            </a:r>
            <a:endParaRPr b="1" i="0" sz="3500" u="none" cap="none" strike="noStrike">
              <a:solidFill>
                <a:schemeClr val="dk1"/>
              </a:solidFill>
              <a:latin typeface="DM Sans"/>
              <a:ea typeface="DM Sans"/>
              <a:cs typeface="DM Sans"/>
              <a:sym typeface="DM Sans"/>
            </a:endParaRPr>
          </a:p>
        </p:txBody>
      </p:sp>
      <p:pic>
        <p:nvPicPr>
          <p:cNvPr id="317" name="Google Shape;317;p65"/>
          <p:cNvPicPr preferRelativeResize="0"/>
          <p:nvPr/>
        </p:nvPicPr>
        <p:blipFill rotWithShape="1">
          <a:blip r:embed="rId3">
            <a:alphaModFix/>
          </a:blip>
          <a:srcRect b="0" l="0" r="0" t="16471"/>
          <a:stretch/>
        </p:blipFill>
        <p:spPr>
          <a:xfrm>
            <a:off x="2171563" y="2628425"/>
            <a:ext cx="4800876" cy="1813225"/>
          </a:xfrm>
          <a:prstGeom prst="rect">
            <a:avLst/>
          </a:prstGeom>
          <a:noFill/>
          <a:ln>
            <a:noFill/>
          </a:ln>
        </p:spPr>
      </p:pic>
      <p:sp>
        <p:nvSpPr>
          <p:cNvPr id="318" name="Google Shape;318;p65"/>
          <p:cNvSpPr txBox="1"/>
          <p:nvPr/>
        </p:nvSpPr>
        <p:spPr>
          <a:xfrm>
            <a:off x="628850" y="1209925"/>
            <a:ext cx="34404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Solución tecnológica utilizada para optimizar y administrar el almacenamiento y la recuperación de datos de las bases de datos.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19" name="Google Shape;319;p65"/>
          <p:cNvSpPr txBox="1"/>
          <p:nvPr/>
        </p:nvSpPr>
        <p:spPr>
          <a:xfrm>
            <a:off x="4236950" y="1209925"/>
            <a:ext cx="3516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Ofrece un enfoque sistemático para administrar bases de datos a través de una interfaz para usuarios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66"/>
          <p:cNvGrpSpPr/>
          <p:nvPr/>
        </p:nvGrpSpPr>
        <p:grpSpPr>
          <a:xfrm>
            <a:off x="457338" y="468286"/>
            <a:ext cx="431100" cy="431100"/>
            <a:chOff x="4616400" y="1950761"/>
            <a:chExt cx="431100" cy="431100"/>
          </a:xfrm>
        </p:grpSpPr>
        <p:sp>
          <p:nvSpPr>
            <p:cNvPr id="325" name="Google Shape;325;p6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66"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27" name="Google Shape;327;p66"/>
          <p:cNvSpPr txBox="1"/>
          <p:nvPr/>
        </p:nvSpPr>
        <p:spPr>
          <a:xfrm>
            <a:off x="475200" y="1173425"/>
            <a:ext cx="71694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Es un software específicamente diseñado para </a:t>
            </a:r>
            <a:r>
              <a:rPr b="1" i="0" lang="es" sz="2500" u="none" cap="none" strike="noStrike">
                <a:solidFill>
                  <a:schemeClr val="accent6"/>
                </a:solidFill>
                <a:latin typeface="DM Sans"/>
                <a:ea typeface="DM Sans"/>
                <a:cs typeface="DM Sans"/>
                <a:sym typeface="DM Sans"/>
              </a:rPr>
              <a:t>definir, manipular y utilizar la información</a:t>
            </a:r>
            <a:r>
              <a:rPr b="0" i="0" lang="es" sz="2500" u="none" cap="none" strike="noStrike">
                <a:solidFill>
                  <a:schemeClr val="lt1"/>
                </a:solidFill>
                <a:latin typeface="DM Sans"/>
                <a:ea typeface="DM Sans"/>
                <a:cs typeface="DM Sans"/>
                <a:sym typeface="DM Sans"/>
              </a:rPr>
              <a:t> que contienen las bases de datos.</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Permite realizar las tareas de administración para garantizar su operatividad y además mantener las características de integridad y seguridad de los datos</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EAFF6A"/>
              </a:solidFill>
              <a:latin typeface="DM Sans"/>
              <a:ea typeface="DM Sans"/>
              <a:cs typeface="DM Sans"/>
              <a:sym typeface="DM Sans"/>
            </a:endParaRPr>
          </a:p>
        </p:txBody>
      </p:sp>
      <p:sp>
        <p:nvSpPr>
          <p:cNvPr id="328" name="Google Shape;328;p6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7"/>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Principales tipos de sistemas de gestión de </a:t>
            </a:r>
            <a:r>
              <a:rPr b="1" i="0" lang="es" sz="4000" u="none" cap="none" strike="noStrike">
                <a:solidFill>
                  <a:srgbClr val="EAFF6A"/>
                </a:solidFill>
                <a:latin typeface="DM Sans"/>
                <a:ea typeface="DM Sans"/>
                <a:cs typeface="DM Sans"/>
                <a:sym typeface="DM Sans"/>
              </a:rPr>
              <a:t>Bases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8"/>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bases de datos comunes</a:t>
            </a:r>
            <a:endParaRPr b="1" i="0" sz="4000" u="none" cap="none" strike="noStrike">
              <a:solidFill>
                <a:schemeClr val="dk1"/>
              </a:solidFill>
              <a:latin typeface="DM Sans"/>
              <a:ea typeface="DM Sans"/>
              <a:cs typeface="DM Sans"/>
              <a:sym typeface="DM Sans"/>
            </a:endParaRPr>
          </a:p>
        </p:txBody>
      </p:sp>
      <p:pic>
        <p:nvPicPr>
          <p:cNvPr id="339" name="Google Shape;339;p68"/>
          <p:cNvPicPr preferRelativeResize="0"/>
          <p:nvPr/>
        </p:nvPicPr>
        <p:blipFill rotWithShape="1">
          <a:blip r:embed="rId3">
            <a:alphaModFix/>
          </a:blip>
          <a:srcRect b="0" l="0" r="0" t="0"/>
          <a:stretch/>
        </p:blipFill>
        <p:spPr>
          <a:xfrm>
            <a:off x="2135725" y="1761325"/>
            <a:ext cx="4961550" cy="3100975"/>
          </a:xfrm>
          <a:prstGeom prst="rect">
            <a:avLst/>
          </a:prstGeom>
          <a:noFill/>
          <a:ln>
            <a:noFill/>
          </a:ln>
        </p:spPr>
      </p:pic>
      <p:pic>
        <p:nvPicPr>
          <p:cNvPr id="340" name="Google Shape;340;p68"/>
          <p:cNvPicPr preferRelativeResize="0"/>
          <p:nvPr/>
        </p:nvPicPr>
        <p:blipFill rotWithShape="1">
          <a:blip r:embed="rId4">
            <a:alphaModFix/>
          </a:blip>
          <a:srcRect b="0" l="0" r="0" t="0"/>
          <a:stretch/>
        </p:blipFill>
        <p:spPr>
          <a:xfrm>
            <a:off x="8004225" y="468325"/>
            <a:ext cx="664577" cy="4984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Relacional</a:t>
            </a:r>
            <a:endParaRPr b="1" sz="38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Relacionales</a:t>
            </a:r>
            <a:endParaRPr b="1" i="0" sz="4000" u="none" cap="none" strike="noStrike">
              <a:solidFill>
                <a:schemeClr val="dk1"/>
              </a:solidFill>
              <a:latin typeface="DM Sans"/>
              <a:ea typeface="DM Sans"/>
              <a:cs typeface="DM Sans"/>
              <a:sym typeface="DM Sans"/>
            </a:endParaRPr>
          </a:p>
        </p:txBody>
      </p:sp>
      <p:sp>
        <p:nvSpPr>
          <p:cNvPr id="351" name="Google Shape;351;p70"/>
          <p:cNvSpPr txBox="1"/>
          <p:nvPr/>
        </p:nvSpPr>
        <p:spPr>
          <a:xfrm>
            <a:off x="501450" y="1145837"/>
            <a:ext cx="3053100" cy="225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Responden al </a:t>
            </a:r>
            <a:r>
              <a:rPr b="1" i="0" lang="es" sz="1350" u="none" cap="none" strike="noStrike">
                <a:solidFill>
                  <a:srgbClr val="000000"/>
                </a:solidFill>
                <a:latin typeface="DM Sans"/>
                <a:ea typeface="DM Sans"/>
                <a:cs typeface="DM Sans"/>
                <a:sym typeface="DM Sans"/>
              </a:rPr>
              <a:t>Modelo de Datos relacional propuesto por Edward Frank Codd en 1970</a:t>
            </a:r>
            <a:r>
              <a:rPr b="0" i="0" lang="es" sz="1350" u="none" cap="none" strike="noStrike">
                <a:solidFill>
                  <a:srgbClr val="000000"/>
                </a:solidFill>
                <a:latin typeface="DM Sans"/>
                <a:ea typeface="DM Sans"/>
                <a:cs typeface="DM Sans"/>
                <a:sym typeface="DM Sans"/>
              </a:rPr>
              <a:t>, tal cual como podemos observar en la siguiente imagen:</a:t>
            </a:r>
            <a:endParaRPr b="0" i="0" sz="1350" u="none" cap="none" strike="noStrike">
              <a:solidFill>
                <a:srgbClr val="000000"/>
              </a:solidFill>
              <a:latin typeface="DM Sans"/>
              <a:ea typeface="DM Sans"/>
              <a:cs typeface="DM Sans"/>
              <a:sym typeface="DM Sans"/>
            </a:endParaRPr>
          </a:p>
        </p:txBody>
      </p:sp>
      <p:pic>
        <p:nvPicPr>
          <p:cNvPr id="352" name="Google Shape;352;p70"/>
          <p:cNvPicPr preferRelativeResize="0"/>
          <p:nvPr/>
        </p:nvPicPr>
        <p:blipFill rotWithShape="1">
          <a:blip r:embed="rId3">
            <a:alphaModFix/>
          </a:blip>
          <a:srcRect b="0" l="0" r="0" t="0"/>
          <a:stretch/>
        </p:blipFill>
        <p:spPr>
          <a:xfrm>
            <a:off x="4798100" y="1427141"/>
            <a:ext cx="3871250" cy="2289224"/>
          </a:xfrm>
          <a:prstGeom prst="rect">
            <a:avLst/>
          </a:prstGeom>
          <a:noFill/>
          <a:ln>
            <a:noFill/>
          </a:ln>
        </p:spPr>
      </p:pic>
      <p:pic>
        <p:nvPicPr>
          <p:cNvPr id="353" name="Google Shape;353;p70"/>
          <p:cNvPicPr preferRelativeResize="0"/>
          <p:nvPr/>
        </p:nvPicPr>
        <p:blipFill rotWithShape="1">
          <a:blip r:embed="rId4">
            <a:alphaModFix/>
          </a:blip>
          <a:srcRect b="0" l="0" r="0" t="0"/>
          <a:stretch/>
        </p:blipFill>
        <p:spPr>
          <a:xfrm>
            <a:off x="621024" y="3157501"/>
            <a:ext cx="2848000" cy="114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Relacionales</a:t>
            </a:r>
            <a:endParaRPr b="1" i="0" sz="4000" u="none" cap="none" strike="noStrike">
              <a:solidFill>
                <a:schemeClr val="dk1"/>
              </a:solidFill>
              <a:latin typeface="DM Sans"/>
              <a:ea typeface="DM Sans"/>
              <a:cs typeface="DM Sans"/>
              <a:sym typeface="DM Sans"/>
            </a:endParaRPr>
          </a:p>
        </p:txBody>
      </p:sp>
      <p:sp>
        <p:nvSpPr>
          <p:cNvPr id="359" name="Google Shape;359;p71"/>
          <p:cNvSpPr txBox="1"/>
          <p:nvPr/>
        </p:nvSpPr>
        <p:spPr>
          <a:xfrm>
            <a:off x="893275" y="1344875"/>
            <a:ext cx="4015800" cy="29103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b="0" i="0" lang="es" sz="1350" u="none" cap="none" strike="noStrike">
                <a:solidFill>
                  <a:srgbClr val="000000"/>
                </a:solidFill>
                <a:latin typeface="DM Sans"/>
                <a:ea typeface="DM Sans"/>
                <a:cs typeface="DM Sans"/>
                <a:sym typeface="DM Sans"/>
              </a:rPr>
              <a:t>Representan </a:t>
            </a:r>
            <a:r>
              <a:rPr b="1" i="0" lang="es" sz="1350" u="none" cap="none" strike="noStrike">
                <a:solidFill>
                  <a:srgbClr val="000000"/>
                </a:solidFill>
                <a:latin typeface="DM Sans"/>
                <a:ea typeface="DM Sans"/>
                <a:cs typeface="DM Sans"/>
                <a:sym typeface="DM Sans"/>
              </a:rPr>
              <a:t>los datos como un conjunto de tablas en dos dimensiones, formadas por filas y columnas</a:t>
            </a:r>
            <a:r>
              <a:rPr b="0" i="0" lang="es" sz="1350" u="none" cap="none" strike="noStrike">
                <a:solidFill>
                  <a:srgbClr val="000000"/>
                </a:solidFill>
                <a:latin typeface="DM Sans"/>
                <a:ea typeface="DM Sans"/>
                <a:cs typeface="DM Sans"/>
                <a:sym typeface="DM Sans"/>
              </a:rPr>
              <a:t>. Cada fila representa una forma de relación entre un conjunto de valores y está identificada de forma única.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Helvetica Neue Light"/>
              <a:buChar char="✔"/>
            </a:pPr>
            <a:r>
              <a:rPr b="0" i="0" lang="es" sz="1350" u="none" cap="none" strike="noStrike">
                <a:solidFill>
                  <a:srgbClr val="000000"/>
                </a:solidFill>
                <a:latin typeface="DM Sans"/>
                <a:ea typeface="DM Sans"/>
                <a:cs typeface="DM Sans"/>
                <a:sym typeface="DM Sans"/>
              </a:rPr>
              <a:t>A menudo, </a:t>
            </a:r>
            <a:r>
              <a:rPr b="1" i="0" lang="es" sz="1350" u="none" cap="none" strike="noStrike">
                <a:solidFill>
                  <a:srgbClr val="000000"/>
                </a:solidFill>
                <a:latin typeface="DM Sans"/>
                <a:ea typeface="DM Sans"/>
                <a:cs typeface="DM Sans"/>
                <a:sym typeface="DM Sans"/>
              </a:rPr>
              <a:t>las bases de datos relacionales contienen múltiples tablas relacionadas entre sí</a:t>
            </a:r>
            <a:r>
              <a:rPr b="0" i="0" lang="es" sz="1350" u="none" cap="none" strike="noStrike">
                <a:solidFill>
                  <a:srgbClr val="000000"/>
                </a:solidFill>
                <a:latin typeface="DM Sans"/>
                <a:ea typeface="DM Sans"/>
                <a:cs typeface="DM Sans"/>
                <a:sym typeface="DM Sans"/>
              </a:rPr>
              <a:t>, lo cual permite que la información pueda estar almacenada de una forma más compacta. </a:t>
            </a:r>
            <a:endParaRPr b="0" i="0" sz="1350" u="none" cap="none" strike="noStrike">
              <a:solidFill>
                <a:srgbClr val="000000"/>
              </a:solidFill>
              <a:latin typeface="DM Sans"/>
              <a:ea typeface="DM Sans"/>
              <a:cs typeface="DM Sans"/>
              <a:sym typeface="DM Sans"/>
            </a:endParaRPr>
          </a:p>
        </p:txBody>
      </p:sp>
      <p:grpSp>
        <p:nvGrpSpPr>
          <p:cNvPr id="360" name="Google Shape;360;p71"/>
          <p:cNvGrpSpPr/>
          <p:nvPr/>
        </p:nvGrpSpPr>
        <p:grpSpPr>
          <a:xfrm>
            <a:off x="5407072" y="1686566"/>
            <a:ext cx="2754936" cy="2057588"/>
            <a:chOff x="120875" y="1571250"/>
            <a:chExt cx="3751274" cy="2712349"/>
          </a:xfrm>
        </p:grpSpPr>
        <p:pic>
          <p:nvPicPr>
            <p:cNvPr id="361" name="Google Shape;361;p71"/>
            <p:cNvPicPr preferRelativeResize="0"/>
            <p:nvPr/>
          </p:nvPicPr>
          <p:blipFill rotWithShape="1">
            <a:blip r:embed="rId3">
              <a:alphaModFix/>
            </a:blip>
            <a:srcRect b="9406" l="16152" r="21576" t="6004"/>
            <a:stretch/>
          </p:blipFill>
          <p:spPr>
            <a:xfrm>
              <a:off x="322325" y="1571250"/>
              <a:ext cx="3549824" cy="2712349"/>
            </a:xfrm>
            <a:prstGeom prst="rect">
              <a:avLst/>
            </a:prstGeom>
            <a:noFill/>
            <a:ln>
              <a:noFill/>
            </a:ln>
          </p:spPr>
        </p:pic>
        <p:sp>
          <p:nvSpPr>
            <p:cNvPr id="362" name="Google Shape;362;p71"/>
            <p:cNvSpPr/>
            <p:nvPr/>
          </p:nvSpPr>
          <p:spPr>
            <a:xfrm>
              <a:off x="120875" y="3854275"/>
              <a:ext cx="362700" cy="330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5"/>
          <p:cNvSpPr txBox="1"/>
          <p:nvPr/>
        </p:nvSpPr>
        <p:spPr>
          <a:xfrm>
            <a:off x="457350" y="1084475"/>
            <a:ext cx="5062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Testeo de un modelo</a:t>
            </a:r>
            <a:endParaRPr b="1" i="0" sz="4000" u="none" cap="none" strike="noStrike">
              <a:solidFill>
                <a:schemeClr val="dk1"/>
              </a:solidFill>
              <a:latin typeface="DM Sans"/>
              <a:ea typeface="DM Sans"/>
              <a:cs typeface="DM Sans"/>
              <a:sym typeface="DM Sans"/>
            </a:endParaRPr>
          </a:p>
        </p:txBody>
      </p:sp>
      <p:sp>
        <p:nvSpPr>
          <p:cNvPr id="137" name="Google Shape;137;p45"/>
          <p:cNvSpPr txBox="1"/>
          <p:nvPr/>
        </p:nvSpPr>
        <p:spPr>
          <a:xfrm>
            <a:off x="457350" y="24749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Entrenarás y optimizarás diversos modelos de machine learning para resolver una problemática específica, detectada en la instancia de entrega anterior. El objetivo es que puedas utilizar modelos de ML para resolver el problema de una industria o negocio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138" name="Google Shape;138;p4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139" name="Google Shape;139;p45"/>
          <p:cNvGrpSpPr/>
          <p:nvPr/>
        </p:nvGrpSpPr>
        <p:grpSpPr>
          <a:xfrm>
            <a:off x="457346" y="468299"/>
            <a:ext cx="431074" cy="431074"/>
            <a:chOff x="7208351" y="2467173"/>
            <a:chExt cx="738900" cy="738900"/>
          </a:xfrm>
        </p:grpSpPr>
        <p:sp>
          <p:nvSpPr>
            <p:cNvPr id="140" name="Google Shape;140;p4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4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No SQL</a:t>
            </a:r>
            <a:endParaRPr b="1" sz="38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7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 Relacionales</a:t>
            </a:r>
            <a:endParaRPr b="1" i="0" sz="4000" u="none" cap="none" strike="noStrike">
              <a:solidFill>
                <a:schemeClr val="dk1"/>
              </a:solidFill>
              <a:latin typeface="DM Sans"/>
              <a:ea typeface="DM Sans"/>
              <a:cs typeface="DM Sans"/>
              <a:sym typeface="DM Sans"/>
            </a:endParaRPr>
          </a:p>
        </p:txBody>
      </p:sp>
      <p:sp>
        <p:nvSpPr>
          <p:cNvPr id="373" name="Google Shape;373;p73"/>
          <p:cNvSpPr txBox="1"/>
          <p:nvPr/>
        </p:nvSpPr>
        <p:spPr>
          <a:xfrm>
            <a:off x="501450" y="1038875"/>
            <a:ext cx="4509600" cy="1734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Modelo propuesto por</a:t>
            </a:r>
            <a:r>
              <a:rPr b="1" i="0" lang="es" sz="1350" u="none" cap="none" strike="noStrike">
                <a:solidFill>
                  <a:srgbClr val="000000"/>
                </a:solidFill>
                <a:latin typeface="DM Sans"/>
                <a:ea typeface="DM Sans"/>
                <a:cs typeface="DM Sans"/>
                <a:sym typeface="DM Sans"/>
              </a:rPr>
              <a:t> Carlo Strozzi en 1998</a:t>
            </a:r>
            <a:r>
              <a:rPr b="0" i="0" lang="es" sz="1350" u="none" cap="none" strike="noStrike">
                <a:solidFill>
                  <a:srgbClr val="000000"/>
                </a:solidFill>
                <a:latin typeface="DM Sans"/>
                <a:ea typeface="DM Sans"/>
                <a:cs typeface="DM Sans"/>
                <a:sym typeface="DM Sans"/>
              </a:rPr>
              <a:t>, como una base de datos "relacional" de código abierto y liviana que no usa SQL, desarrollado en principio para datos web</a:t>
            </a:r>
            <a:r>
              <a:rPr b="1" i="0" lang="es" sz="1350" u="none" cap="none" strike="noStrike">
                <a:solidFill>
                  <a:srgbClr val="000000"/>
                </a:solidFill>
                <a:latin typeface="DM Sans"/>
                <a:ea typeface="DM Sans"/>
                <a:cs typeface="DM Sans"/>
                <a:sym typeface="DM Sans"/>
              </a:rPr>
              <a:t> (no estructurados)</a:t>
            </a:r>
            <a:r>
              <a:rPr b="0" i="0" lang="es" sz="1350" u="none" cap="none" strike="noStrike">
                <a:solidFill>
                  <a:srgbClr val="000000"/>
                </a:solidFill>
                <a:latin typeface="DM Sans"/>
                <a:ea typeface="DM Sans"/>
                <a:cs typeface="DM Sans"/>
                <a:sym typeface="DM Sans"/>
              </a:rPr>
              <a:t> y por la necesidad de un procesamiento más rápido. </a:t>
            </a:r>
            <a:endParaRPr b="0" i="0" sz="1350" u="none" cap="none" strike="noStrike">
              <a:solidFill>
                <a:srgbClr val="000000"/>
              </a:solidFill>
              <a:latin typeface="DM Sans"/>
              <a:ea typeface="DM Sans"/>
              <a:cs typeface="DM Sans"/>
              <a:sym typeface="DM Sans"/>
            </a:endParaRPr>
          </a:p>
        </p:txBody>
      </p:sp>
      <p:pic>
        <p:nvPicPr>
          <p:cNvPr id="374" name="Google Shape;374;p73"/>
          <p:cNvPicPr preferRelativeResize="0"/>
          <p:nvPr/>
        </p:nvPicPr>
        <p:blipFill rotWithShape="1">
          <a:blip r:embed="rId3">
            <a:alphaModFix/>
          </a:blip>
          <a:srcRect b="0" l="0" r="0" t="0"/>
          <a:stretch/>
        </p:blipFill>
        <p:spPr>
          <a:xfrm>
            <a:off x="1511975" y="2544372"/>
            <a:ext cx="6120051" cy="20451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 Relacionales</a:t>
            </a:r>
            <a:endParaRPr b="1" i="0" sz="4000" u="none" cap="none" strike="noStrike">
              <a:solidFill>
                <a:schemeClr val="dk1"/>
              </a:solidFill>
              <a:latin typeface="DM Sans"/>
              <a:ea typeface="DM Sans"/>
              <a:cs typeface="DM Sans"/>
              <a:sym typeface="DM Sans"/>
            </a:endParaRPr>
          </a:p>
        </p:txBody>
      </p:sp>
      <p:sp>
        <p:nvSpPr>
          <p:cNvPr id="380" name="Google Shape;380;p74"/>
          <p:cNvSpPr txBox="1"/>
          <p:nvPr/>
        </p:nvSpPr>
        <p:spPr>
          <a:xfrm>
            <a:off x="577175" y="1314800"/>
            <a:ext cx="4257900" cy="173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00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Engloba muchos subtipos que comparten como característica fundamental </a:t>
            </a:r>
            <a:r>
              <a:rPr b="1" i="0" lang="es" sz="1350" u="none" cap="none" strike="noStrike">
                <a:solidFill>
                  <a:schemeClr val="dk1"/>
                </a:solidFill>
                <a:latin typeface="DM Sans"/>
                <a:ea typeface="DM Sans"/>
                <a:cs typeface="DM Sans"/>
                <a:sym typeface="DM Sans"/>
              </a:rPr>
              <a:t>no estar organizados en tablas</a:t>
            </a:r>
            <a:r>
              <a:rPr b="0" i="0" lang="es" sz="1350" u="none" cap="none" strike="noStrike">
                <a:solidFill>
                  <a:schemeClr val="dk1"/>
                </a:solidFill>
                <a:latin typeface="DM Sans"/>
                <a:ea typeface="DM Sans"/>
                <a:cs typeface="DM Sans"/>
                <a:sym typeface="DM Sans"/>
              </a:rPr>
              <a:t>, y gracias a ello, pueden ser accedidos mediante otras formas acordes a su uso específico. </a:t>
            </a:r>
            <a:endParaRPr b="0" i="0" sz="1350" u="none" cap="none" strike="noStrike">
              <a:solidFill>
                <a:srgbClr val="000000"/>
              </a:solidFill>
              <a:latin typeface="DM Sans"/>
              <a:ea typeface="DM Sans"/>
              <a:cs typeface="DM Sans"/>
              <a:sym typeface="DM Sans"/>
            </a:endParaRPr>
          </a:p>
        </p:txBody>
      </p:sp>
      <p:sp>
        <p:nvSpPr>
          <p:cNvPr id="381" name="Google Shape;381;p74"/>
          <p:cNvSpPr txBox="1"/>
          <p:nvPr/>
        </p:nvSpPr>
        <p:spPr>
          <a:xfrm>
            <a:off x="475200" y="4590000"/>
            <a:ext cx="7899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☝¡Aunque aclaramos que muchas de ellas también pueden ser accedidas por SQL!</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5"/>
          <p:cNvSpPr txBox="1"/>
          <p:nvPr/>
        </p:nvSpPr>
        <p:spPr>
          <a:xfrm>
            <a:off x="551525"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ejemplos</a:t>
            </a:r>
            <a:endParaRPr b="1" i="0" sz="4000" u="none" cap="none" strike="noStrike">
              <a:solidFill>
                <a:schemeClr val="dk1"/>
              </a:solidFill>
              <a:latin typeface="DM Sans"/>
              <a:ea typeface="DM Sans"/>
              <a:cs typeface="DM Sans"/>
              <a:sym typeface="DM Sans"/>
            </a:endParaRPr>
          </a:p>
        </p:txBody>
      </p:sp>
      <p:sp>
        <p:nvSpPr>
          <p:cNvPr id="387" name="Google Shape;387;p75"/>
          <p:cNvSpPr txBox="1"/>
          <p:nvPr/>
        </p:nvSpPr>
        <p:spPr>
          <a:xfrm>
            <a:off x="551525" y="1962725"/>
            <a:ext cx="3962700" cy="2477700"/>
          </a:xfrm>
          <a:prstGeom prst="rect">
            <a:avLst/>
          </a:prstGeom>
          <a:noFill/>
          <a:ln>
            <a:noFill/>
          </a:ln>
        </p:spPr>
        <p:txBody>
          <a:bodyPr anchorCtr="0" anchor="ctr" bIns="91425" lIns="91425" spcFirstLastPara="1" rIns="91425" wrap="square" tIns="91425">
            <a:noAutofit/>
          </a:bodyPr>
          <a:lstStyle/>
          <a:p>
            <a:pPr indent="-314325" lvl="0" marL="457200" marR="0" rtl="0" algn="l">
              <a:lnSpc>
                <a:spcPct val="115000"/>
              </a:lnSpc>
              <a:spcBef>
                <a:spcPts val="1000"/>
              </a:spcBef>
              <a:spcAft>
                <a:spcPts val="0"/>
              </a:spcAft>
              <a:buClr>
                <a:srgbClr val="EA90FF"/>
              </a:buClr>
              <a:buSzPts val="1350"/>
              <a:buFont typeface="Helvetica Neue Light"/>
              <a:buChar char="✔"/>
            </a:pPr>
            <a:r>
              <a:rPr b="1" i="0" lang="es" sz="1350" u="none" cap="none" strike="noStrike">
                <a:solidFill>
                  <a:schemeClr val="dk1"/>
                </a:solidFill>
                <a:latin typeface="DM Sans"/>
                <a:ea typeface="DM Sans"/>
                <a:cs typeface="DM Sans"/>
                <a:sym typeface="DM Sans"/>
              </a:rPr>
              <a:t>Orientadas a objetos:</a:t>
            </a:r>
            <a:r>
              <a:rPr b="0" i="0" lang="es" sz="1350" u="none" cap="none" strike="noStrike">
                <a:solidFill>
                  <a:schemeClr val="dk1"/>
                </a:solidFill>
                <a:latin typeface="DM Sans"/>
                <a:ea typeface="DM Sans"/>
                <a:cs typeface="DM Sans"/>
                <a:sym typeface="DM Sans"/>
              </a:rPr>
              <a:t> almacenan los objetos tal cual como son utilizados en los lenguajes de programación orientados a objetos.</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1" i="0" lang="es" sz="1350" u="none" cap="none" strike="noStrike">
                <a:solidFill>
                  <a:schemeClr val="dk1"/>
                </a:solidFill>
                <a:latin typeface="DM Sans"/>
                <a:ea typeface="DM Sans"/>
                <a:cs typeface="DM Sans"/>
                <a:sym typeface="DM Sans"/>
              </a:rPr>
              <a:t>Orientadas a </a:t>
            </a:r>
            <a:r>
              <a:rPr b="1" lang="es" sz="1350">
                <a:solidFill>
                  <a:schemeClr val="dk1"/>
                </a:solidFill>
                <a:latin typeface="DM Sans"/>
                <a:ea typeface="DM Sans"/>
                <a:cs typeface="DM Sans"/>
                <a:sym typeface="DM Sans"/>
              </a:rPr>
              <a:t>gráficos</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guardan los datos como nodos y relaciones, y pueden ser consultados de forma automatizada.</a:t>
            </a:r>
            <a:endParaRPr b="0" i="0" sz="1350" u="none" cap="none" strike="noStrike">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sz="1350">
              <a:solidFill>
                <a:schemeClr val="dk1"/>
              </a:solidFill>
              <a:latin typeface="DM Sans"/>
              <a:ea typeface="DM Sans"/>
              <a:cs typeface="DM Sans"/>
              <a:sym typeface="DM Sans"/>
            </a:endParaRPr>
          </a:p>
          <a:p>
            <a:pPr indent="0" lvl="0" marL="457200" marR="0" rtl="0" algn="just">
              <a:lnSpc>
                <a:spcPct val="115000"/>
              </a:lnSpc>
              <a:spcBef>
                <a:spcPts val="1000"/>
              </a:spcBef>
              <a:spcAft>
                <a:spcPts val="10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388" name="Google Shape;388;p75"/>
          <p:cNvPicPr preferRelativeResize="0"/>
          <p:nvPr/>
        </p:nvPicPr>
        <p:blipFill rotWithShape="1">
          <a:blip r:embed="rId3">
            <a:alphaModFix/>
          </a:blip>
          <a:srcRect b="0" l="0" r="0" t="0"/>
          <a:stretch/>
        </p:blipFill>
        <p:spPr>
          <a:xfrm>
            <a:off x="4719376" y="1823975"/>
            <a:ext cx="3810350" cy="1495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6"/>
          <p:cNvSpPr txBox="1"/>
          <p:nvPr/>
        </p:nvSpPr>
        <p:spPr>
          <a:xfrm>
            <a:off x="1296450" y="1371150"/>
            <a:ext cx="65511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Ventajas y desventajas de bases de datos relacionales y No relacionales</a:t>
            </a:r>
            <a:endParaRPr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7"/>
          <p:cNvSpPr txBox="1"/>
          <p:nvPr/>
        </p:nvSpPr>
        <p:spPr>
          <a:xfrm>
            <a:off x="501450" y="468325"/>
            <a:ext cx="6734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 y desventajas bases SQL</a:t>
            </a:r>
            <a:endParaRPr b="1" i="0" sz="4000" u="none" cap="none" strike="noStrike">
              <a:solidFill>
                <a:schemeClr val="dk1"/>
              </a:solidFill>
              <a:latin typeface="DM Sans"/>
              <a:ea typeface="DM Sans"/>
              <a:cs typeface="DM Sans"/>
              <a:sym typeface="DM Sans"/>
            </a:endParaRPr>
          </a:p>
        </p:txBody>
      </p:sp>
      <p:graphicFrame>
        <p:nvGraphicFramePr>
          <p:cNvPr id="399" name="Google Shape;399;p77"/>
          <p:cNvGraphicFramePr/>
          <p:nvPr/>
        </p:nvGraphicFramePr>
        <p:xfrm>
          <a:off x="776375" y="2006945"/>
          <a:ext cx="3000000" cy="3000000"/>
        </p:xfrm>
        <a:graphic>
          <a:graphicData uri="http://schemas.openxmlformats.org/drawingml/2006/table">
            <a:tbl>
              <a:tblPr>
                <a:noFill/>
                <a:tableStyleId>{034DD406-569D-4491-85F0-DEB685FCBFC2}</a:tableStyleId>
              </a:tblPr>
              <a:tblGrid>
                <a:gridCol w="3795625"/>
                <a:gridCol w="3795625"/>
              </a:tblGrid>
              <a:tr h="38257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Ventajas</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Desventajas</a:t>
                      </a:r>
                      <a:endParaRPr b="1" sz="1350" u="none" cap="none" strike="noStrike">
                        <a:latin typeface="DM Sans"/>
                        <a:ea typeface="DM Sans"/>
                        <a:cs typeface="DM Sans"/>
                        <a:sym typeface="DM Sans"/>
                      </a:endParaRPr>
                    </a:p>
                  </a:txBody>
                  <a:tcPr marT="91425" marB="91425" marR="91425" marL="91425">
                    <a:solidFill>
                      <a:srgbClr val="EAFF6A"/>
                    </a:solidFill>
                  </a:tcPr>
                </a:tc>
              </a:tr>
              <a:tr h="4651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Simplicidad del modelo:</a:t>
                      </a:r>
                      <a:r>
                        <a:rPr lang="es" sz="1100" u="none" cap="none" strike="noStrike">
                          <a:latin typeface="DM Sans"/>
                          <a:ea typeface="DM Sans"/>
                          <a:cs typeface="DM Sans"/>
                          <a:sym typeface="DM Sans"/>
                        </a:rPr>
                        <a:t> Muy simple, no requiere consultas complejas</a:t>
                      </a:r>
                      <a:endParaRPr sz="1100" u="none" cap="none" strike="noStrike">
                        <a:latin typeface="DM Sans"/>
                        <a:ea typeface="DM Sans"/>
                        <a:cs typeface="DM Sans"/>
                        <a:sym typeface="DM Sans"/>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Mantenimiento: </a:t>
                      </a:r>
                      <a:r>
                        <a:rPr lang="es" sz="1100" u="none" cap="none" strike="noStrike">
                          <a:latin typeface="DM Sans"/>
                          <a:ea typeface="DM Sans"/>
                          <a:cs typeface="DM Sans"/>
                          <a:sym typeface="DM Sans"/>
                        </a:rPr>
                        <a:t>dificil por acumulacion de datos en el tiempo</a:t>
                      </a:r>
                      <a:endParaRPr sz="1100" u="none" cap="none" strike="noStrike">
                        <a:latin typeface="DM Sans"/>
                        <a:ea typeface="DM Sans"/>
                        <a:cs typeface="DM Sans"/>
                        <a:sym typeface="DM Sans"/>
                      </a:endParaRPr>
                    </a:p>
                  </a:txBody>
                  <a:tcPr marT="91425" marB="91425" marR="91425" marL="91425">
                    <a:solidFill>
                      <a:schemeClr val="lt1"/>
                    </a:solidFill>
                  </a:tcPr>
                </a:tc>
              </a:tr>
              <a:tr h="4651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Fácil uso:</a:t>
                      </a:r>
                      <a:r>
                        <a:rPr lang="es" sz="1100" u="none" cap="none" strike="noStrike">
                          <a:latin typeface="DM Sans"/>
                          <a:ea typeface="DM Sans"/>
                          <a:cs typeface="DM Sans"/>
                          <a:sym typeface="DM Sans"/>
                        </a:rPr>
                        <a:t> usuarios pueden acceder/recuperar fácilmente la información requerida en segundos sin caer en la complejidad.</a:t>
                      </a:r>
                      <a:endParaRPr sz="1100" u="none" cap="none" strike="noStrike">
                        <a:latin typeface="DM Sans"/>
                        <a:ea typeface="DM Sans"/>
                        <a:cs typeface="DM Sans"/>
                        <a:sym typeface="DM Sans"/>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Costo: </a:t>
                      </a:r>
                      <a:r>
                        <a:rPr lang="es" sz="1100" u="none" cap="none" strike="noStrike">
                          <a:latin typeface="DM Sans"/>
                          <a:ea typeface="DM Sans"/>
                          <a:cs typeface="DM Sans"/>
                          <a:sym typeface="DM Sans"/>
                        </a:rPr>
                        <a:t>se generan costos fijos y variables por mantenimiento</a:t>
                      </a:r>
                      <a:endParaRPr sz="1100" u="none" cap="none" strike="noStrike">
                        <a:latin typeface="DM Sans"/>
                        <a:ea typeface="DM Sans"/>
                        <a:cs typeface="DM Sans"/>
                        <a:sym typeface="DM Sans"/>
                      </a:endParaRPr>
                    </a:p>
                  </a:txBody>
                  <a:tcPr marT="91425" marB="91425" marR="91425" marL="91425">
                    <a:solidFill>
                      <a:schemeClr val="lt1"/>
                    </a:solidFill>
                  </a:tcPr>
                </a:tc>
              </a:tr>
              <a:tr h="3146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Precision: </a:t>
                      </a:r>
                      <a:r>
                        <a:rPr lang="es" sz="1100" u="none" cap="none" strike="noStrike">
                          <a:latin typeface="DM Sans"/>
                          <a:ea typeface="DM Sans"/>
                          <a:cs typeface="DM Sans"/>
                          <a:sym typeface="DM Sans"/>
                        </a:rPr>
                        <a:t>bien definidas y organizadas, no duplicados. </a:t>
                      </a:r>
                      <a:endParaRPr sz="1100" u="none" cap="none" strike="noStrike">
                        <a:latin typeface="DM Sans"/>
                        <a:ea typeface="DM Sans"/>
                        <a:cs typeface="DM Sans"/>
                        <a:sym typeface="DM Sans"/>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Almacenamiento físico: </a:t>
                      </a:r>
                      <a:r>
                        <a:rPr lang="es" sz="1100" u="none" cap="none" strike="noStrike">
                          <a:latin typeface="DM Sans"/>
                          <a:ea typeface="DM Sans"/>
                          <a:cs typeface="DM Sans"/>
                          <a:sym typeface="DM Sans"/>
                        </a:rPr>
                        <a:t>requiere mucha memoria física.</a:t>
                      </a:r>
                      <a:endParaRPr sz="1100" u="none" cap="none" strike="noStrike">
                        <a:latin typeface="DM Sans"/>
                        <a:ea typeface="DM Sans"/>
                        <a:cs typeface="DM Sans"/>
                        <a:sym typeface="DM Sans"/>
                      </a:endParaRPr>
                    </a:p>
                  </a:txBody>
                  <a:tcPr marT="91425" marB="91425" marR="91425" marL="91425">
                    <a:solidFill>
                      <a:schemeClr val="lt1"/>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8"/>
          <p:cNvSpPr txBox="1"/>
          <p:nvPr/>
        </p:nvSpPr>
        <p:spPr>
          <a:xfrm>
            <a:off x="501450" y="468325"/>
            <a:ext cx="6786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 y desventajas bases SQL</a:t>
            </a:r>
            <a:endParaRPr b="1" i="0" sz="4000" u="none" cap="none" strike="noStrike">
              <a:solidFill>
                <a:schemeClr val="dk1"/>
              </a:solidFill>
              <a:latin typeface="DM Sans"/>
              <a:ea typeface="DM Sans"/>
              <a:cs typeface="DM Sans"/>
              <a:sym typeface="DM Sans"/>
            </a:endParaRPr>
          </a:p>
        </p:txBody>
      </p:sp>
      <p:graphicFrame>
        <p:nvGraphicFramePr>
          <p:cNvPr id="405" name="Google Shape;405;p78"/>
          <p:cNvGraphicFramePr/>
          <p:nvPr/>
        </p:nvGraphicFramePr>
        <p:xfrm>
          <a:off x="776375" y="2006935"/>
          <a:ext cx="3000000" cy="3000000"/>
        </p:xfrm>
        <a:graphic>
          <a:graphicData uri="http://schemas.openxmlformats.org/drawingml/2006/table">
            <a:tbl>
              <a:tblPr>
                <a:noFill/>
                <a:tableStyleId>{034DD406-569D-4491-85F0-DEB685FCBFC2}</a:tableStyleId>
              </a:tblPr>
              <a:tblGrid>
                <a:gridCol w="3795625"/>
                <a:gridCol w="3795625"/>
              </a:tblGrid>
              <a:tr h="38257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Ventajas</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Desventajas</a:t>
                      </a:r>
                      <a:endParaRPr b="1" sz="1350" u="none" cap="none" strike="noStrike">
                        <a:latin typeface="DM Sans"/>
                        <a:ea typeface="DM Sans"/>
                        <a:cs typeface="DM Sans"/>
                        <a:sym typeface="DM Sans"/>
                      </a:endParaRPr>
                    </a:p>
                  </a:txBody>
                  <a:tcPr marT="91425" marB="91425" marR="91425" marL="91425">
                    <a:solidFill>
                      <a:srgbClr val="EAFF6A"/>
                    </a:solidFill>
                  </a:tcPr>
                </a:tc>
              </a:tr>
              <a:tr h="4651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Integridad de datos: </a:t>
                      </a:r>
                      <a:r>
                        <a:rPr lang="es" sz="1100" u="none" cap="none" strike="noStrike">
                          <a:latin typeface="DM Sans"/>
                          <a:ea typeface="DM Sans"/>
                          <a:cs typeface="DM Sans"/>
                          <a:sym typeface="DM Sans"/>
                        </a:rPr>
                        <a:t>brindan coherencia en todas las tablas.</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Poca escalabilidad: </a:t>
                      </a:r>
                      <a:r>
                        <a:rPr lang="es" sz="1100" u="none" cap="none" strike="noStrike">
                          <a:latin typeface="DM Sans"/>
                          <a:ea typeface="DM Sans"/>
                          <a:cs typeface="DM Sans"/>
                          <a:sym typeface="DM Sans"/>
                        </a:rPr>
                        <a:t>los datos no son escalables en diferentes servidores de almacenamiento físico</a:t>
                      </a:r>
                      <a:endParaRPr sz="1100" u="none" cap="none" strike="noStrike">
                        <a:latin typeface="DM Sans"/>
                        <a:ea typeface="DM Sans"/>
                        <a:cs typeface="DM Sans"/>
                        <a:sym typeface="DM Sans"/>
                      </a:endParaRPr>
                    </a:p>
                  </a:txBody>
                  <a:tcPr marT="91425" marB="91425" marR="91425" marL="91425"/>
                </a:tc>
              </a:tr>
              <a:tr h="4651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Normalización: </a:t>
                      </a:r>
                      <a:r>
                        <a:rPr lang="es" sz="1100" u="none" cap="none" strike="noStrike">
                          <a:latin typeface="DM Sans"/>
                          <a:ea typeface="DM Sans"/>
                          <a:cs typeface="DM Sans"/>
                          <a:sym typeface="DM Sans"/>
                        </a:rPr>
                        <a:t>se divide la información en partes manejables para reducir el tamaño del almacenamiento</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Estructura compleja: </a:t>
                      </a:r>
                      <a:r>
                        <a:rPr lang="es" sz="1100" u="none" cap="none" strike="noStrike">
                          <a:latin typeface="DM Sans"/>
                          <a:ea typeface="DM Sans"/>
                          <a:cs typeface="DM Sans"/>
                          <a:sym typeface="DM Sans"/>
                        </a:rPr>
                        <a:t>sólo puede almacenar datos en forma tabular, dificultando representación compleja.</a:t>
                      </a:r>
                      <a:endParaRPr sz="1100" u="none" cap="none" strike="noStrike">
                        <a:latin typeface="DM Sans"/>
                        <a:ea typeface="DM Sans"/>
                        <a:cs typeface="DM Sans"/>
                        <a:sym typeface="DM Sans"/>
                      </a:endParaRPr>
                    </a:p>
                  </a:txBody>
                  <a:tcPr marT="91425" marB="91425" marR="91425" marL="91425"/>
                </a:tc>
              </a:tr>
              <a:tr h="3146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Colaboración: </a:t>
                      </a:r>
                      <a:r>
                        <a:rPr lang="es" sz="1100" u="none" cap="none" strike="noStrike">
                          <a:latin typeface="DM Sans"/>
                          <a:ea typeface="DM Sans"/>
                          <a:cs typeface="DM Sans"/>
                          <a:sym typeface="DM Sans"/>
                        </a:rPr>
                        <a:t>muchos usuarios interactuando al tiempo</a:t>
                      </a:r>
                      <a:endParaRPr sz="1100" u="none" cap="none" strike="noStrike">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Reducción de performance en tiempo: </a:t>
                      </a:r>
                      <a:r>
                        <a:rPr lang="es" sz="1100" u="none" cap="none" strike="noStrike">
                          <a:latin typeface="DM Sans"/>
                          <a:ea typeface="DM Sans"/>
                          <a:cs typeface="DM Sans"/>
                          <a:sym typeface="DM Sans"/>
                        </a:rPr>
                        <a:t>mayor complejidad</a:t>
                      </a:r>
                      <a:endParaRPr sz="1100" u="none" cap="none" strike="noStrike">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314650">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Integridad y Seguridad: </a:t>
                      </a:r>
                      <a:r>
                        <a:rPr lang="es" sz="1100" u="none" cap="none" strike="noStrike">
                          <a:latin typeface="DM Sans"/>
                          <a:ea typeface="DM Sans"/>
                          <a:cs typeface="DM Sans"/>
                          <a:sym typeface="DM Sans"/>
                        </a:rPr>
                        <a:t>Sistemas medianamente confiables</a:t>
                      </a:r>
                      <a:r>
                        <a:rPr b="1" lang="es" sz="1100" u="none" cap="none" strike="noStrike">
                          <a:latin typeface="DM Sans"/>
                          <a:ea typeface="DM Sans"/>
                          <a:cs typeface="DM Sans"/>
                          <a:sym typeface="DM Sans"/>
                        </a:rPr>
                        <a:t> </a:t>
                      </a:r>
                      <a:endParaRPr b="1" sz="1100" u="none" cap="none" strike="noStrike">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Menor tiempo de respuesta: </a:t>
                      </a:r>
                      <a:r>
                        <a:rPr lang="es" sz="1100" u="none" cap="none" strike="noStrike">
                          <a:latin typeface="DM Sans"/>
                          <a:ea typeface="DM Sans"/>
                          <a:cs typeface="DM Sans"/>
                          <a:sym typeface="DM Sans"/>
                        </a:rPr>
                        <a:t>muchos datos poca eficiencia</a:t>
                      </a:r>
                      <a:endParaRPr b="1" sz="1100" u="none" cap="none" strike="noStrike">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9"/>
          <p:cNvSpPr txBox="1"/>
          <p:nvPr/>
        </p:nvSpPr>
        <p:spPr>
          <a:xfrm>
            <a:off x="501450" y="468325"/>
            <a:ext cx="7314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 y desventajas bases No SQL</a:t>
            </a:r>
            <a:endParaRPr b="1" i="0" sz="4000" u="none" cap="none" strike="noStrike">
              <a:solidFill>
                <a:schemeClr val="dk1"/>
              </a:solidFill>
              <a:latin typeface="DM Sans"/>
              <a:ea typeface="DM Sans"/>
              <a:cs typeface="DM Sans"/>
              <a:sym typeface="DM Sans"/>
            </a:endParaRPr>
          </a:p>
        </p:txBody>
      </p:sp>
      <p:graphicFrame>
        <p:nvGraphicFramePr>
          <p:cNvPr id="411" name="Google Shape;411;p79"/>
          <p:cNvGraphicFramePr/>
          <p:nvPr/>
        </p:nvGraphicFramePr>
        <p:xfrm>
          <a:off x="647000" y="1929210"/>
          <a:ext cx="3000000" cy="3000000"/>
        </p:xfrm>
        <a:graphic>
          <a:graphicData uri="http://schemas.openxmlformats.org/drawingml/2006/table">
            <a:tbl>
              <a:tblPr>
                <a:noFill/>
                <a:tableStyleId>{034DD406-569D-4491-85F0-DEB685FCBFC2}</a:tableStyleId>
              </a:tblPr>
              <a:tblGrid>
                <a:gridCol w="3925000"/>
                <a:gridCol w="3925000"/>
              </a:tblGrid>
              <a:tr h="393000">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Ventajas</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latin typeface="DM Sans"/>
                          <a:ea typeface="DM Sans"/>
                          <a:cs typeface="DM Sans"/>
                          <a:sym typeface="DM Sans"/>
                        </a:rPr>
                        <a:t>Desventajas</a:t>
                      </a:r>
                      <a:endParaRPr b="1" sz="1350" u="none" cap="none" strike="noStrike">
                        <a:latin typeface="DM Sans"/>
                        <a:ea typeface="DM Sans"/>
                        <a:cs typeface="DM Sans"/>
                        <a:sym typeface="DM Sans"/>
                      </a:endParaRPr>
                    </a:p>
                  </a:txBody>
                  <a:tcPr marT="91425" marB="91425" marR="91425" marL="91425">
                    <a:solidFill>
                      <a:srgbClr val="EAFF6A"/>
                    </a:solidFill>
                  </a:tcPr>
                </a:tc>
              </a:tr>
              <a:tr h="449725">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Modelo flexible:</a:t>
                      </a:r>
                      <a:r>
                        <a:rPr lang="es" sz="1100" u="none" cap="none" strike="noStrike">
                          <a:latin typeface="DM Sans"/>
                          <a:ea typeface="DM Sans"/>
                          <a:cs typeface="DM Sans"/>
                          <a:sym typeface="DM Sans"/>
                        </a:rPr>
                        <a:t> puede almacenar y combinar cualquier tipo de datos, tanto estructurados como no estructurados</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Falta de estandarización: </a:t>
                      </a:r>
                      <a:r>
                        <a:rPr lang="es" sz="1100" u="none" cap="none" strike="noStrike">
                          <a:latin typeface="DM Sans"/>
                          <a:ea typeface="DM Sans"/>
                          <a:cs typeface="DM Sans"/>
                          <a:sym typeface="DM Sans"/>
                        </a:rPr>
                        <a:t>No existe un estándar que defina reglas y roles de las bases de datos NoSQL. </a:t>
                      </a:r>
                      <a:endParaRPr sz="1100" u="none" cap="none" strike="noStrike">
                        <a:latin typeface="DM Sans"/>
                        <a:ea typeface="DM Sans"/>
                        <a:cs typeface="DM Sans"/>
                        <a:sym typeface="DM Sans"/>
                      </a:endParaRPr>
                    </a:p>
                  </a:txBody>
                  <a:tcPr marT="91425" marB="91425" marR="91425" marL="91425"/>
                </a:tc>
              </a:tr>
              <a:tr h="590275">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Modelo de datos en evolución:</a:t>
                      </a:r>
                      <a:r>
                        <a:rPr lang="es" sz="1100" u="none" cap="none" strike="noStrike">
                          <a:latin typeface="DM Sans"/>
                          <a:ea typeface="DM Sans"/>
                          <a:cs typeface="DM Sans"/>
                          <a:sym typeface="DM Sans"/>
                        </a:rPr>
                        <a:t> permite actualizar dinámicamente el esquema para evolucionar con los requisitos cambiantes sin interrupciones.</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Algunos problemas de backup: </a:t>
                      </a:r>
                      <a:r>
                        <a:rPr lang="es" sz="1100" u="none" cap="none" strike="noStrike">
                          <a:latin typeface="DM Sans"/>
                          <a:ea typeface="DM Sans"/>
                          <a:cs typeface="DM Sans"/>
                          <a:sym typeface="DM Sans"/>
                        </a:rPr>
                        <a:t>No está del todo desarrollado este ámbito en este tipo de bases de datos.</a:t>
                      </a:r>
                      <a:endParaRPr sz="1100" u="none" cap="none" strike="noStrike">
                        <a:latin typeface="DM Sans"/>
                        <a:ea typeface="DM Sans"/>
                        <a:cs typeface="DM Sans"/>
                        <a:sym typeface="DM Sans"/>
                      </a:endParaRPr>
                    </a:p>
                  </a:txBody>
                  <a:tcPr marT="91425" marB="91425" marR="91425" marL="91425"/>
                </a:tc>
              </a:tr>
              <a:tr h="449725">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Fácil escalamiento: </a:t>
                      </a:r>
                      <a:r>
                        <a:rPr lang="es" sz="1100" u="none" cap="none" strike="noStrike">
                          <a:latin typeface="DM Sans"/>
                          <a:ea typeface="DM Sans"/>
                          <a:cs typeface="DM Sans"/>
                          <a:sym typeface="DM Sans"/>
                        </a:rPr>
                        <a:t>pueden escalar para adaptarse a cualquier tipo de crecimiento de datos manteniendo un bajo costo.</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Consistencia: </a:t>
                      </a:r>
                      <a:r>
                        <a:rPr lang="es" sz="1100" u="none" cap="none" strike="noStrike">
                          <a:latin typeface="DM Sans"/>
                          <a:ea typeface="DM Sans"/>
                          <a:cs typeface="DM Sans"/>
                          <a:sym typeface="DM Sans"/>
                        </a:rPr>
                        <a:t>NoSQL prioriza la escalabilidad y el rendimiento, pero cuando se trata de la consistencia de los datos no es tan eficiente.</a:t>
                      </a:r>
                      <a:endParaRPr sz="1100" u="none" cap="none" strike="noStrike">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80"/>
          <p:cNvSpPr txBox="1"/>
          <p:nvPr/>
        </p:nvSpPr>
        <p:spPr>
          <a:xfrm>
            <a:off x="501450" y="468325"/>
            <a:ext cx="7200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 y desventajas bases No SQL</a:t>
            </a:r>
            <a:endParaRPr b="1" i="0" sz="4000" u="none" cap="none" strike="noStrike">
              <a:solidFill>
                <a:schemeClr val="dk1"/>
              </a:solidFill>
              <a:latin typeface="DM Sans"/>
              <a:ea typeface="DM Sans"/>
              <a:cs typeface="DM Sans"/>
              <a:sym typeface="DM Sans"/>
            </a:endParaRPr>
          </a:p>
        </p:txBody>
      </p:sp>
      <p:graphicFrame>
        <p:nvGraphicFramePr>
          <p:cNvPr id="417" name="Google Shape;417;p80"/>
          <p:cNvGraphicFramePr/>
          <p:nvPr/>
        </p:nvGraphicFramePr>
        <p:xfrm>
          <a:off x="578600" y="2118935"/>
          <a:ext cx="3000000" cy="3000000"/>
        </p:xfrm>
        <a:graphic>
          <a:graphicData uri="http://schemas.openxmlformats.org/drawingml/2006/table">
            <a:tbl>
              <a:tblPr>
                <a:noFill/>
                <a:tableStyleId>{034DD406-569D-4491-85F0-DEB685FCBFC2}</a:tableStyleId>
              </a:tblPr>
              <a:tblGrid>
                <a:gridCol w="3925000"/>
                <a:gridCol w="3925000"/>
              </a:tblGrid>
              <a:tr h="393000">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DM Sans"/>
                          <a:ea typeface="DM Sans"/>
                          <a:cs typeface="DM Sans"/>
                          <a:sym typeface="DM Sans"/>
                        </a:rPr>
                        <a:t>Ventajas</a:t>
                      </a:r>
                      <a:endParaRPr b="1" sz="13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DM Sans"/>
                          <a:ea typeface="DM Sans"/>
                          <a:cs typeface="DM Sans"/>
                          <a:sym typeface="DM Sans"/>
                        </a:rPr>
                        <a:t>Desventajas</a:t>
                      </a:r>
                      <a:endParaRPr b="1" sz="1300" u="none" cap="none" strike="noStrike">
                        <a:latin typeface="DM Sans"/>
                        <a:ea typeface="DM Sans"/>
                        <a:cs typeface="DM Sans"/>
                        <a:sym typeface="DM Sans"/>
                      </a:endParaRPr>
                    </a:p>
                  </a:txBody>
                  <a:tcPr marT="91425" marB="91425" marR="91425" marL="91425">
                    <a:solidFill>
                      <a:srgbClr val="EAFF6A"/>
                    </a:solidFill>
                  </a:tcPr>
                </a:tc>
              </a:tr>
              <a:tr h="449725">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Alto performance: </a:t>
                      </a:r>
                      <a:r>
                        <a:rPr lang="es" sz="1100" u="none" cap="none" strike="noStrike">
                          <a:latin typeface="DM Sans"/>
                          <a:ea typeface="DM Sans"/>
                          <a:cs typeface="DM Sans"/>
                          <a:sym typeface="DM Sans"/>
                        </a:rPr>
                        <a:t>gran rendimiento, medido en términos de rendimiento y latencia (retraso entre la solicitud y la respuesta real).</a:t>
                      </a:r>
                      <a:endParaRPr sz="110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Difícil mantenimiento: </a:t>
                      </a:r>
                      <a:r>
                        <a:rPr lang="es" sz="1100" u="none" cap="none" strike="noStrike">
                          <a:latin typeface="DM Sans"/>
                          <a:ea typeface="DM Sans"/>
                          <a:cs typeface="DM Sans"/>
                          <a:sym typeface="DM Sans"/>
                        </a:rPr>
                        <a:t>pueden llegar a ser costosos y requerir de personal especializado</a:t>
                      </a:r>
                      <a:endParaRPr sz="1100" u="none" cap="none" strike="noStrike">
                        <a:latin typeface="DM Sans"/>
                        <a:ea typeface="DM Sans"/>
                        <a:cs typeface="DM Sans"/>
                        <a:sym typeface="DM Sans"/>
                      </a:endParaRPr>
                    </a:p>
                  </a:txBody>
                  <a:tcPr marT="91425" marB="91425" marR="91425" marL="91425"/>
                </a:tc>
              </a:tr>
              <a:tr h="590275">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Acceso libre: </a:t>
                      </a:r>
                      <a:r>
                        <a:rPr lang="es" sz="1100" u="none" cap="none" strike="noStrike">
                          <a:latin typeface="DM Sans"/>
                          <a:ea typeface="DM Sans"/>
                          <a:cs typeface="DM Sans"/>
                          <a:sym typeface="DM Sans"/>
                        </a:rPr>
                        <a:t>no requieren tarifas de licencia costosas y pueden ejecutarse en hardware económico, lo que hace que su implementación sea rentable.</a:t>
                      </a:r>
                      <a:endParaRPr sz="1100" u="none" cap="none" strike="noStrike">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100" u="none" cap="none" strike="noStrike">
                          <a:latin typeface="DM Sans"/>
                          <a:ea typeface="DM Sans"/>
                          <a:cs typeface="DM Sans"/>
                          <a:sym typeface="DM Sans"/>
                        </a:rPr>
                        <a:t>Poco nivel de madurez: </a:t>
                      </a:r>
                      <a:r>
                        <a:rPr lang="es" sz="1100" u="none" cap="none" strike="noStrike">
                          <a:latin typeface="DM Sans"/>
                          <a:ea typeface="DM Sans"/>
                          <a:cs typeface="DM Sans"/>
                          <a:sym typeface="DM Sans"/>
                        </a:rPr>
                        <a:t>Son relativamente más nuevas que las bases relacionales por ende tienen todavía mucho por mejorar.</a:t>
                      </a:r>
                      <a:endParaRPr sz="1100" u="none" cap="none" strike="noStrike">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8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Cierre de clase</a:t>
            </a:r>
            <a:endParaRPr b="1" sz="3500">
              <a:solidFill>
                <a:srgbClr val="EAFF6A"/>
              </a:solidFill>
              <a:latin typeface="DM Sans"/>
              <a:ea typeface="DM Sans"/>
              <a:cs typeface="DM Sans"/>
              <a:sym typeface="DM Sans"/>
            </a:endParaRPr>
          </a:p>
        </p:txBody>
      </p:sp>
      <p:sp>
        <p:nvSpPr>
          <p:cNvPr id="423" name="Google Shape;423;p81"/>
          <p:cNvSpPr txBox="1"/>
          <p:nvPr/>
        </p:nvSpPr>
        <p:spPr>
          <a:xfrm>
            <a:off x="404950" y="1092600"/>
            <a:ext cx="71694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Piensa en ejemplos de bases de datos que podrías encontrar en tu vida diaria. Para cada ejemplo, explica:</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000">
                <a:solidFill>
                  <a:srgbClr val="B7B7B7"/>
                </a:solidFill>
                <a:latin typeface="DM Sans"/>
                <a:ea typeface="DM Sans"/>
                <a:cs typeface="DM Sans"/>
                <a:sym typeface="DM Sans"/>
              </a:rPr>
              <a:t>¿</a:t>
            </a:r>
            <a:r>
              <a:rPr b="1" lang="es" sz="2000">
                <a:solidFill>
                  <a:srgbClr val="B7B7B7"/>
                </a:solidFill>
                <a:latin typeface="DM Sans"/>
                <a:ea typeface="DM Sans"/>
                <a:cs typeface="DM Sans"/>
                <a:sym typeface="DM Sans"/>
              </a:rPr>
              <a:t>Qué tipo de información almacena?</a:t>
            </a:r>
            <a:endParaRPr b="1"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000">
                <a:solidFill>
                  <a:srgbClr val="B7B7B7"/>
                </a:solidFill>
                <a:latin typeface="DM Sans"/>
                <a:ea typeface="DM Sans"/>
                <a:cs typeface="DM Sans"/>
                <a:sym typeface="DM Sans"/>
              </a:rPr>
              <a:t>¿Cómo crees que el DBMS ayuda a que esa información sea accesible y segura para quienes la necesitan?</a:t>
            </a:r>
            <a:endParaRPr b="1"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Helvetica Neue Light"/>
              <a:ea typeface="Helvetica Neue Light"/>
              <a:cs typeface="Helvetica Neue Light"/>
              <a:sym typeface="Helvetica Neue Light"/>
            </a:endParaRPr>
          </a:p>
        </p:txBody>
      </p:sp>
      <p:grpSp>
        <p:nvGrpSpPr>
          <p:cNvPr id="424" name="Google Shape;424;p81"/>
          <p:cNvGrpSpPr/>
          <p:nvPr/>
        </p:nvGrpSpPr>
        <p:grpSpPr>
          <a:xfrm>
            <a:off x="473351" y="619523"/>
            <a:ext cx="738900" cy="738900"/>
            <a:chOff x="473351" y="619523"/>
            <a:chExt cx="738900" cy="738900"/>
          </a:xfrm>
        </p:grpSpPr>
        <p:sp>
          <p:nvSpPr>
            <p:cNvPr id="425" name="Google Shape;425;p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8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27" name="Google Shape;427;p81"/>
          <p:cNvSpPr txBox="1"/>
          <p:nvPr/>
        </p:nvSpPr>
        <p:spPr>
          <a:xfrm>
            <a:off x="474675" y="41583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a través del chat</a:t>
            </a:r>
            <a:endParaRPr b="1" sz="2000">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6"/>
          <p:cNvSpPr txBox="1"/>
          <p:nvPr/>
        </p:nvSpPr>
        <p:spPr>
          <a:xfrm>
            <a:off x="1576950" y="2052475"/>
            <a:ext cx="5990100" cy="6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Las entregas se deben cargar </a:t>
            </a:r>
            <a:r>
              <a:rPr b="1" lang="es" sz="1350">
                <a:solidFill>
                  <a:schemeClr val="dk1"/>
                </a:solidFill>
                <a:latin typeface="DM Sans"/>
                <a:ea typeface="DM Sans"/>
                <a:cs typeface="DM Sans"/>
                <a:sym typeface="DM Sans"/>
              </a:rPr>
              <a:t>hasta siete días </a:t>
            </a:r>
            <a:r>
              <a:rPr lang="es" sz="1350">
                <a:solidFill>
                  <a:schemeClr val="dk1"/>
                </a:solidFill>
                <a:latin typeface="DM Sans"/>
                <a:ea typeface="DM Sans"/>
                <a:cs typeface="DM Sans"/>
                <a:sym typeface="DM Sans"/>
              </a:rPr>
              <a:t>después de finalizada la clase. Te sugerimos llevarlos al día.</a:t>
            </a:r>
            <a:endParaRPr sz="1350">
              <a:solidFill>
                <a:schemeClr val="dk1"/>
              </a:solidFill>
              <a:latin typeface="DM Sans"/>
              <a:ea typeface="DM Sans"/>
              <a:cs typeface="DM Sans"/>
              <a:sym typeface="DM Sans"/>
            </a:endParaRPr>
          </a:p>
        </p:txBody>
      </p:sp>
      <p:sp>
        <p:nvSpPr>
          <p:cNvPr id="147" name="Google Shape;147;p46"/>
          <p:cNvSpPr txBox="1"/>
          <p:nvPr/>
        </p:nvSpPr>
        <p:spPr>
          <a:xfrm>
            <a:off x="1461300" y="1271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148" name="Google Shape;148;p46"/>
          <p:cNvPicPr preferRelativeResize="0"/>
          <p:nvPr/>
        </p:nvPicPr>
        <p:blipFill rotWithShape="1">
          <a:blip r:embed="rId3">
            <a:alphaModFix/>
          </a:blip>
          <a:srcRect b="0" l="5322" r="3378" t="0"/>
          <a:stretch/>
        </p:blipFill>
        <p:spPr>
          <a:xfrm>
            <a:off x="1329387" y="2917800"/>
            <a:ext cx="6485228" cy="953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N°2</a:t>
            </a:r>
            <a:endParaRPr b="0" i="0" sz="1400" u="none" cap="none" strike="noStrike">
              <a:solidFill>
                <a:srgbClr val="000000"/>
              </a:solidFill>
              <a:latin typeface="DM Sans"/>
              <a:ea typeface="DM Sans"/>
              <a:cs typeface="DM Sans"/>
              <a:sym typeface="DM Sans"/>
            </a:endParaRPr>
          </a:p>
        </p:txBody>
      </p:sp>
      <p:sp>
        <p:nvSpPr>
          <p:cNvPr id="438" name="Google Shape;438;p8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439" name="Google Shape;439;p83"/>
          <p:cNvSpPr txBox="1"/>
          <p:nvPr/>
        </p:nvSpPr>
        <p:spPr>
          <a:xfrm>
            <a:off x="465275" y="1456200"/>
            <a:ext cx="3834600" cy="27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Bases de datos</a:t>
            </a:r>
            <a:r>
              <a:rPr b="1"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colección ordenada de datos con el fin de estandarizar procesos y ser más eficientes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Sistema de gestión DBMS</a:t>
            </a:r>
            <a:r>
              <a:rPr b="1"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proceso mediante el cual se optimiza y administra el almacenamiento y recuperación de datos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Arquitectura de 3 capas</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representación del sistema DBMS en componentes: externo, lógico e interno</a:t>
            </a:r>
            <a:endParaRPr b="0" i="0" sz="1350" u="none" cap="none" strike="noStrike">
              <a:solidFill>
                <a:srgbClr val="000000"/>
              </a:solidFill>
              <a:latin typeface="DM Sans"/>
              <a:ea typeface="DM Sans"/>
              <a:cs typeface="DM Sans"/>
              <a:sym typeface="DM Sans"/>
            </a:endParaRPr>
          </a:p>
        </p:txBody>
      </p:sp>
      <p:sp>
        <p:nvSpPr>
          <p:cNvPr id="440" name="Google Shape;440;p83"/>
          <p:cNvSpPr txBox="1"/>
          <p:nvPr/>
        </p:nvSpPr>
        <p:spPr>
          <a:xfrm>
            <a:off x="4519500" y="1330950"/>
            <a:ext cx="39624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Backup</a:t>
            </a:r>
            <a:r>
              <a:rPr b="1"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sistema que permite guardar periódica y regularmente la información almacenada en bases de datos para evitar pérdidas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Mecanismos de conexión</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son todos aquellos parámetros que nos permiten interactuar con las bases de datos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Auditoría</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proceso mediante el cual se mejoran las estructuras de un sistema de bases de datos y se lleva el registro de logs y acciones de usuarios.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451" name="Google Shape;451;p85"/>
          <p:cNvGrpSpPr/>
          <p:nvPr/>
        </p:nvGrpSpPr>
        <p:grpSpPr>
          <a:xfrm>
            <a:off x="457360" y="468285"/>
            <a:ext cx="431074" cy="431074"/>
            <a:chOff x="4202550" y="994173"/>
            <a:chExt cx="738900" cy="738900"/>
          </a:xfrm>
        </p:grpSpPr>
        <p:sp>
          <p:nvSpPr>
            <p:cNvPr id="452" name="Google Shape;452;p8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3" name="Google Shape;453;p8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454" name="Google Shape;454;p8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455" name="Google Shape;455;p85"/>
          <p:cNvSpPr txBox="1"/>
          <p:nvPr/>
        </p:nvSpPr>
        <p:spPr>
          <a:xfrm>
            <a:off x="559000" y="4641350"/>
            <a:ext cx="7056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00" u="none" cap="none" strike="noStrike">
                <a:solidFill>
                  <a:srgbClr val="999999"/>
                </a:solidFill>
                <a:latin typeface="DM Sans"/>
                <a:ea typeface="DM Sans"/>
                <a:cs typeface="DM Sans"/>
                <a:sym typeface="DM Sans"/>
              </a:rPr>
              <a:t>Disponible en nuestro repositorio.</a:t>
            </a:r>
            <a:endParaRPr b="0" i="1" sz="1200" u="sng" cap="none" strike="noStrike">
              <a:solidFill>
                <a:srgbClr val="83AEFB"/>
              </a:solidFill>
              <a:latin typeface="DM Sans"/>
              <a:ea typeface="DM Sans"/>
              <a:cs typeface="DM Sans"/>
              <a:sym typeface="DM Sans"/>
            </a:endParaRPr>
          </a:p>
        </p:txBody>
      </p:sp>
      <p:sp>
        <p:nvSpPr>
          <p:cNvPr id="456" name="Google Shape;456;p85"/>
          <p:cNvSpPr txBox="1"/>
          <p:nvPr/>
        </p:nvSpPr>
        <p:spPr>
          <a:xfrm>
            <a:off x="4527575" y="1725800"/>
            <a:ext cx="3834600" cy="10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Estadística inferencial</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What is inferential Statistics? | </a:t>
            </a:r>
            <a:r>
              <a:rPr b="1" i="0" lang="es" sz="1350" u="none" cap="none" strike="noStrike">
                <a:solidFill>
                  <a:srgbClr val="999999"/>
                </a:solidFill>
                <a:latin typeface="DM Sans"/>
                <a:ea typeface="DM Sans"/>
                <a:cs typeface="DM Sans"/>
                <a:sym typeface="DM Sans"/>
              </a:rPr>
              <a:t>Essa W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4"/>
              </a:rPr>
              <a:t>Inferential Statistics</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t/>
            </a:r>
            <a:endParaRPr b="1" i="0" sz="1350" u="none" cap="none" strike="noStrike">
              <a:solidFill>
                <a:srgbClr val="000000"/>
              </a:solidFill>
              <a:latin typeface="DM Sans"/>
              <a:ea typeface="DM Sans"/>
              <a:cs typeface="DM Sans"/>
              <a:sym typeface="DM Sans"/>
            </a:endParaRPr>
          </a:p>
        </p:txBody>
      </p:sp>
      <p:sp>
        <p:nvSpPr>
          <p:cNvPr id="457" name="Google Shape;457;p85"/>
          <p:cNvSpPr txBox="1"/>
          <p:nvPr/>
        </p:nvSpPr>
        <p:spPr>
          <a:xfrm>
            <a:off x="476250" y="1586775"/>
            <a:ext cx="3834600" cy="34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Numpy y Pandas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Numpy | </a:t>
            </a:r>
            <a:r>
              <a:rPr b="1" i="0" lang="es" sz="1350" u="none" cap="none" strike="noStrike">
                <a:solidFill>
                  <a:srgbClr val="999999"/>
                </a:solidFill>
                <a:latin typeface="DM Sans"/>
                <a:ea typeface="DM Sans"/>
                <a:cs typeface="DM Sans"/>
                <a:sym typeface="DM Sans"/>
              </a:rPr>
              <a:t>Numpy team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5"/>
              </a:rPr>
              <a:t>numpy library</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Pandas | </a:t>
            </a:r>
            <a:r>
              <a:rPr b="1" i="0" lang="es" sz="1350" u="none" cap="none" strike="noStrike">
                <a:solidFill>
                  <a:srgbClr val="999999"/>
                </a:solidFill>
                <a:latin typeface="DM Sans"/>
                <a:ea typeface="DM Sans"/>
                <a:cs typeface="DM Sans"/>
                <a:sym typeface="DM Sans"/>
              </a:rPr>
              <a:t>Pandas team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6"/>
              </a:rPr>
              <a:t>Pandas library</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Matplotlib y Seaborn</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Matplotlib | </a:t>
            </a:r>
            <a:r>
              <a:rPr b="1" i="0" lang="es" sz="1350" u="none" cap="none" strike="noStrike">
                <a:solidFill>
                  <a:srgbClr val="999999"/>
                </a:solidFill>
                <a:latin typeface="DM Sans"/>
                <a:ea typeface="DM Sans"/>
                <a:cs typeface="DM Sans"/>
                <a:sym typeface="DM Sans"/>
              </a:rPr>
              <a:t>Matplotlib team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7"/>
              </a:rPr>
              <a:t>Matplotlib</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Seaborn | </a:t>
            </a:r>
            <a:r>
              <a:rPr b="1" i="0" lang="es" sz="1350" u="none" cap="none" strike="noStrike">
                <a:solidFill>
                  <a:srgbClr val="999999"/>
                </a:solidFill>
                <a:latin typeface="DM Sans"/>
                <a:ea typeface="DM Sans"/>
                <a:cs typeface="DM Sans"/>
                <a:sym typeface="DM Sans"/>
              </a:rPr>
              <a:t>Seaborn team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8"/>
              </a:rPr>
              <a:t>Seaborn</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Estadística Descriptiva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Descriptive Statistics | </a:t>
            </a:r>
            <a:r>
              <a:rPr b="1" i="0" lang="es" sz="1350" u="none" cap="none" strike="noStrike">
                <a:solidFill>
                  <a:srgbClr val="999999"/>
                </a:solidFill>
                <a:latin typeface="DM Sans"/>
                <a:ea typeface="DM Sans"/>
                <a:cs typeface="DM Sans"/>
                <a:sym typeface="DM Sans"/>
              </a:rPr>
              <a:t>Adam Hayes, Andy Smith, Michael Logan </a:t>
            </a:r>
            <a:r>
              <a:rPr b="0" i="0" lang="es" sz="1350" u="none" cap="none" strike="noStrike">
                <a:solidFill>
                  <a:srgbClr val="999999"/>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9"/>
              </a:rPr>
              <a:t>Estadística Descriptiva</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47"/>
          <p:cNvGrpSpPr/>
          <p:nvPr/>
        </p:nvGrpSpPr>
        <p:grpSpPr>
          <a:xfrm>
            <a:off x="473371" y="619433"/>
            <a:ext cx="738905" cy="738905"/>
            <a:chOff x="575612" y="1950748"/>
            <a:chExt cx="431100" cy="431100"/>
          </a:xfrm>
        </p:grpSpPr>
        <p:sp>
          <p:nvSpPr>
            <p:cNvPr id="154" name="Google Shape;154;p4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7"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56" name="Google Shape;156;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57" name="Google Shape;157;p47"/>
          <p:cNvSpPr txBox="1"/>
          <p:nvPr/>
        </p:nvSpPr>
        <p:spPr>
          <a:xfrm>
            <a:off x="473350" y="15174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Teniendo en cuenta el proyecto que realizaron en Data Science I. ¿Hasta qué etapa de desarrollo consiguieron llegar?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¿Cuál consideran que es la etapa más importante de la secuencia de trabajo?</a:t>
            </a:r>
            <a:endParaRPr b="1" i="0" sz="2500" u="none" cap="none" strike="noStrike">
              <a:solidFill>
                <a:srgbClr val="B7B7B7"/>
              </a:solidFill>
              <a:latin typeface="Helvetica Neue"/>
              <a:ea typeface="Helvetica Neue"/>
              <a:cs typeface="Helvetica Neue"/>
              <a:sym typeface="Helvetica Neue"/>
            </a:endParaRPr>
          </a:p>
        </p:txBody>
      </p:sp>
      <p:sp>
        <p:nvSpPr>
          <p:cNvPr id="158" name="Google Shape;158;p47"/>
          <p:cNvSpPr txBox="1"/>
          <p:nvPr/>
        </p:nvSpPr>
        <p:spPr>
          <a:xfrm>
            <a:off x="398700" y="37850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4" name="Google Shape;164;p4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65" name="Google Shape;165;p48"/>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Comprender </a:t>
            </a:r>
            <a:r>
              <a:rPr b="0" i="0" lang="es" sz="1350" u="none" cap="none" strike="noStrike">
                <a:solidFill>
                  <a:schemeClr val="lt1"/>
                </a:solidFill>
                <a:latin typeface="DM Sans"/>
                <a:ea typeface="DM Sans"/>
                <a:cs typeface="DM Sans"/>
                <a:sym typeface="DM Sans"/>
              </a:rPr>
              <a:t>la definición de bases de datos y las mejoras que ofrecen</a:t>
            </a:r>
            <a:r>
              <a:rPr b="1" i="0" lang="es" sz="1350" u="none" cap="none" strike="noStrike">
                <a:solidFill>
                  <a:schemeClr val="lt1"/>
                </a:solidFill>
                <a:latin typeface="DM Sans"/>
                <a:ea typeface="DM Sans"/>
                <a:cs typeface="DM Sans"/>
                <a:sym typeface="DM Sans"/>
              </a:rPr>
              <a:t> </a:t>
            </a:r>
            <a:endParaRPr b="0" i="0" sz="1350" u="none" cap="none" strike="noStrike">
              <a:solidFill>
                <a:schemeClr val="lt1"/>
              </a:solidFill>
              <a:latin typeface="DM Sans"/>
              <a:ea typeface="DM Sans"/>
              <a:cs typeface="DM Sans"/>
              <a:sym typeface="DM Sans"/>
            </a:endParaRPr>
          </a:p>
        </p:txBody>
      </p:sp>
      <p:pic>
        <p:nvPicPr>
          <p:cNvPr id="166" name="Google Shape;166;p48"/>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167" name="Google Shape;167;p48"/>
          <p:cNvSpPr txBox="1"/>
          <p:nvPr/>
        </p:nvSpPr>
        <p:spPr>
          <a:xfrm>
            <a:off x="2690561" y="2179926"/>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Reconocer </a:t>
            </a:r>
            <a:r>
              <a:rPr b="0" i="0" lang="es" sz="1350" u="none" cap="none" strike="noStrike">
                <a:solidFill>
                  <a:schemeClr val="lt1"/>
                </a:solidFill>
                <a:latin typeface="DM Sans"/>
                <a:ea typeface="DM Sans"/>
                <a:cs typeface="DM Sans"/>
                <a:sym typeface="DM Sans"/>
              </a:rPr>
              <a:t>los sistemas de gestión de bases de datos. Cómo es su arquitectura y que funciones permiten trabajar con bases de datos </a:t>
            </a:r>
            <a:endParaRPr b="0" i="0" sz="1350" u="none" cap="none" strike="noStrike">
              <a:solidFill>
                <a:schemeClr val="lt1"/>
              </a:solidFill>
              <a:latin typeface="DM Sans"/>
              <a:ea typeface="DM Sans"/>
              <a:cs typeface="DM Sans"/>
              <a:sym typeface="DM Sans"/>
            </a:endParaRPr>
          </a:p>
        </p:txBody>
      </p:sp>
      <p:pic>
        <p:nvPicPr>
          <p:cNvPr id="168" name="Google Shape;168;p48"/>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69" name="Google Shape;169;p48"/>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a:t>
            </a:r>
            <a:r>
              <a:rPr b="0" i="0" lang="es" sz="1350" u="none" cap="none" strike="noStrike">
                <a:solidFill>
                  <a:schemeClr val="lt1"/>
                </a:solidFill>
                <a:latin typeface="DM Sans"/>
                <a:ea typeface="DM Sans"/>
                <a:cs typeface="DM Sans"/>
                <a:sym typeface="DM Sans"/>
              </a:rPr>
              <a:t> algunas funciones que forman parte del DBMS</a:t>
            </a:r>
            <a:endParaRPr b="0" i="0" sz="1350" u="none" cap="none" strike="noStrike">
              <a:solidFill>
                <a:schemeClr val="lt1"/>
              </a:solidFill>
              <a:latin typeface="DM Sans"/>
              <a:ea typeface="DM Sans"/>
              <a:cs typeface="DM Sans"/>
              <a:sym typeface="DM Sans"/>
            </a:endParaRPr>
          </a:p>
        </p:txBody>
      </p:sp>
      <p:cxnSp>
        <p:nvCxnSpPr>
          <p:cNvPr id="170" name="Google Shape;170;p48"/>
          <p:cNvCxnSpPr>
            <a:stCxn id="164" idx="2"/>
            <a:endCxn id="166" idx="0"/>
          </p:cNvCxnSpPr>
          <p:nvPr/>
        </p:nvCxnSpPr>
        <p:spPr>
          <a:xfrm flipH="1" rot="-5400000">
            <a:off x="2003476"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171" name="Google Shape;171;p48"/>
          <p:cNvCxnSpPr>
            <a:stCxn id="166" idx="2"/>
            <a:endCxn id="168" idx="0"/>
          </p:cNvCxnSpPr>
          <p:nvPr/>
        </p:nvCxnSpPr>
        <p:spPr>
          <a:xfrm rot="5400000">
            <a:off x="2003326" y="2741913"/>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pic>
        <p:nvPicPr>
          <p:cNvPr id="172" name="Google Shape;172;p48"/>
          <p:cNvPicPr preferRelativeResize="0"/>
          <p:nvPr/>
        </p:nvPicPr>
        <p:blipFill rotWithShape="1">
          <a:blip r:embed="rId3">
            <a:alphaModFix/>
          </a:blip>
          <a:srcRect b="0" l="0" r="0" t="0"/>
          <a:stretch/>
        </p:blipFill>
        <p:spPr>
          <a:xfrm>
            <a:off x="2172738" y="3683688"/>
            <a:ext cx="196975" cy="196975"/>
          </a:xfrm>
          <a:prstGeom prst="rect">
            <a:avLst/>
          </a:prstGeom>
          <a:noFill/>
          <a:ln>
            <a:noFill/>
          </a:ln>
        </p:spPr>
      </p:pic>
      <p:cxnSp>
        <p:nvCxnSpPr>
          <p:cNvPr id="173" name="Google Shape;173;p48"/>
          <p:cNvCxnSpPr/>
          <p:nvPr/>
        </p:nvCxnSpPr>
        <p:spPr>
          <a:xfrm rot="5400000">
            <a:off x="2003638" y="3415788"/>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sp>
        <p:nvSpPr>
          <p:cNvPr id="174" name="Google Shape;174;p48"/>
          <p:cNvSpPr txBox="1"/>
          <p:nvPr/>
        </p:nvSpPr>
        <p:spPr>
          <a:xfrm>
            <a:off x="2690561" y="3482025"/>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Reconocer</a:t>
            </a:r>
            <a:r>
              <a:rPr b="0" i="0" lang="es" sz="1350" u="none" cap="none" strike="noStrike">
                <a:solidFill>
                  <a:schemeClr val="lt1"/>
                </a:solidFill>
                <a:latin typeface="DM Sans"/>
                <a:ea typeface="DM Sans"/>
                <a:cs typeface="DM Sans"/>
                <a:sym typeface="DM Sans"/>
              </a:rPr>
              <a:t> los tipos de sistemas de bases de datos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81" name="Google Shape;181;p49"/>
          <p:cNvSpPr/>
          <p:nvPr/>
        </p:nvSpPr>
        <p:spPr>
          <a:xfrm>
            <a:off x="3275275" y="1091975"/>
            <a:ext cx="2593500" cy="36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FFFFFF"/>
                </a:solidFill>
                <a:latin typeface="DM Sans"/>
                <a:ea typeface="DM Sans"/>
                <a:cs typeface="DM Sans"/>
                <a:sym typeface="DM Sans"/>
              </a:rPr>
              <a:t>Fundamentos de bases de datos</a:t>
            </a:r>
            <a:endParaRPr b="0" i="0" sz="1200" u="none" cap="none" strike="noStrike">
              <a:solidFill>
                <a:srgbClr val="FFFFFF"/>
              </a:solidFill>
              <a:latin typeface="DM Sans"/>
              <a:ea typeface="DM Sans"/>
              <a:cs typeface="DM Sans"/>
              <a:sym typeface="DM Sans"/>
            </a:endParaRPr>
          </a:p>
        </p:txBody>
      </p:sp>
      <p:sp>
        <p:nvSpPr>
          <p:cNvPr id="182" name="Google Shape;182;p49"/>
          <p:cNvSpPr/>
          <p:nvPr/>
        </p:nvSpPr>
        <p:spPr>
          <a:xfrm>
            <a:off x="763550"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¿Por qué?</a:t>
            </a:r>
            <a:endParaRPr b="0" i="0" sz="1200" u="none" cap="none" strike="noStrike">
              <a:solidFill>
                <a:srgbClr val="FFFFFF"/>
              </a:solidFill>
              <a:latin typeface="DM Sans"/>
              <a:ea typeface="DM Sans"/>
              <a:cs typeface="DM Sans"/>
              <a:sym typeface="DM Sans"/>
            </a:endParaRPr>
          </a:p>
        </p:txBody>
      </p:sp>
      <p:cxnSp>
        <p:nvCxnSpPr>
          <p:cNvPr id="183" name="Google Shape;183;p49"/>
          <p:cNvCxnSpPr>
            <a:stCxn id="181" idx="2"/>
            <a:endCxn id="182" idx="0"/>
          </p:cNvCxnSpPr>
          <p:nvPr/>
        </p:nvCxnSpPr>
        <p:spPr>
          <a:xfrm rot="5400000">
            <a:off x="27639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184" name="Google Shape;184;p49"/>
          <p:cNvSpPr/>
          <p:nvPr/>
        </p:nvSpPr>
        <p:spPr>
          <a:xfrm>
            <a:off x="2836125"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DBMS</a:t>
            </a:r>
            <a:endParaRPr b="0" i="0" sz="1200" u="none" cap="none" strike="noStrike">
              <a:solidFill>
                <a:srgbClr val="FFFFFF"/>
              </a:solidFill>
              <a:latin typeface="DM Sans"/>
              <a:ea typeface="DM Sans"/>
              <a:cs typeface="DM Sans"/>
              <a:sym typeface="DM Sans"/>
            </a:endParaRPr>
          </a:p>
        </p:txBody>
      </p:sp>
      <p:cxnSp>
        <p:nvCxnSpPr>
          <p:cNvPr id="185" name="Google Shape;185;p49"/>
          <p:cNvCxnSpPr>
            <a:stCxn id="181" idx="2"/>
            <a:endCxn id="184" idx="0"/>
          </p:cNvCxnSpPr>
          <p:nvPr/>
        </p:nvCxnSpPr>
        <p:spPr>
          <a:xfrm rot="5400000">
            <a:off x="38002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186" name="Google Shape;186;p49"/>
          <p:cNvSpPr/>
          <p:nvPr/>
        </p:nvSpPr>
        <p:spPr>
          <a:xfrm>
            <a:off x="4908700"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Principales sistemas de bases datos</a:t>
            </a:r>
            <a:endParaRPr b="0" i="0" sz="1200" u="none" cap="none" strike="noStrike">
              <a:solidFill>
                <a:srgbClr val="FFFFFF"/>
              </a:solidFill>
              <a:latin typeface="DM Sans"/>
              <a:ea typeface="DM Sans"/>
              <a:cs typeface="DM Sans"/>
              <a:sym typeface="DM Sans"/>
            </a:endParaRPr>
          </a:p>
        </p:txBody>
      </p:sp>
      <p:cxnSp>
        <p:nvCxnSpPr>
          <p:cNvPr id="187" name="Google Shape;187;p49"/>
          <p:cNvCxnSpPr>
            <a:stCxn id="181" idx="2"/>
            <a:endCxn id="186" idx="0"/>
          </p:cNvCxnSpPr>
          <p:nvPr/>
        </p:nvCxnSpPr>
        <p:spPr>
          <a:xfrm flipH="1" rot="-5400000">
            <a:off x="48364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188" name="Google Shape;188;p49"/>
          <p:cNvSpPr/>
          <p:nvPr/>
        </p:nvSpPr>
        <p:spPr>
          <a:xfrm>
            <a:off x="6981275"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Backup, conexión y auditoría</a:t>
            </a:r>
            <a:endParaRPr b="0" i="0" sz="1200" u="none" cap="none" strike="noStrike">
              <a:solidFill>
                <a:srgbClr val="FFFFFF"/>
              </a:solidFill>
              <a:latin typeface="DM Sans"/>
              <a:ea typeface="DM Sans"/>
              <a:cs typeface="DM Sans"/>
              <a:sym typeface="DM Sans"/>
            </a:endParaRPr>
          </a:p>
        </p:txBody>
      </p:sp>
      <p:cxnSp>
        <p:nvCxnSpPr>
          <p:cNvPr id="189" name="Google Shape;189;p49"/>
          <p:cNvCxnSpPr>
            <a:stCxn id="181" idx="2"/>
            <a:endCxn id="188" idx="0"/>
          </p:cNvCxnSpPr>
          <p:nvPr/>
        </p:nvCxnSpPr>
        <p:spPr>
          <a:xfrm flipH="1" rot="-5400000">
            <a:off x="58728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190" name="Google Shape;190;p49"/>
          <p:cNvSpPr/>
          <p:nvPr/>
        </p:nvSpPr>
        <p:spPr>
          <a:xfrm>
            <a:off x="763537" y="37653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Mejoras ofrecidas</a:t>
            </a:r>
            <a:endParaRPr b="0" i="0" sz="1200" u="none" cap="none" strike="noStrike">
              <a:solidFill>
                <a:srgbClr val="222222"/>
              </a:solidFill>
              <a:latin typeface="DM Sans"/>
              <a:ea typeface="DM Sans"/>
              <a:cs typeface="DM Sans"/>
              <a:sym typeface="DM Sans"/>
            </a:endParaRPr>
          </a:p>
        </p:txBody>
      </p:sp>
      <p:sp>
        <p:nvSpPr>
          <p:cNvPr id="191" name="Google Shape;191;p49"/>
          <p:cNvSpPr/>
          <p:nvPr/>
        </p:nvSpPr>
        <p:spPr>
          <a:xfrm>
            <a:off x="2836112" y="37653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Arquitectura de 3 capas</a:t>
            </a:r>
            <a:endParaRPr b="0" i="0" sz="1200" u="none" cap="none" strike="noStrike">
              <a:solidFill>
                <a:srgbClr val="222222"/>
              </a:solidFill>
              <a:latin typeface="DM Sans"/>
              <a:ea typeface="DM Sans"/>
              <a:cs typeface="DM Sans"/>
              <a:sym typeface="DM Sans"/>
            </a:endParaRPr>
          </a:p>
        </p:txBody>
      </p:sp>
      <p:cxnSp>
        <p:nvCxnSpPr>
          <p:cNvPr id="192" name="Google Shape;192;p49"/>
          <p:cNvCxnSpPr>
            <a:stCxn id="182" idx="2"/>
          </p:cNvCxnSpPr>
          <p:nvPr/>
        </p:nvCxnSpPr>
        <p:spPr>
          <a:xfrm>
            <a:off x="1463150" y="2541893"/>
            <a:ext cx="0" cy="1223400"/>
          </a:xfrm>
          <a:prstGeom prst="straightConnector1">
            <a:avLst/>
          </a:prstGeom>
          <a:noFill/>
          <a:ln cap="flat" cmpd="sng" w="9525">
            <a:solidFill>
              <a:srgbClr val="CCCCCC"/>
            </a:solidFill>
            <a:prstDash val="solid"/>
            <a:round/>
            <a:headEnd len="sm" w="sm" type="none"/>
            <a:tailEnd len="sm" w="sm" type="none"/>
          </a:ln>
        </p:spPr>
      </p:cxnSp>
      <p:sp>
        <p:nvSpPr>
          <p:cNvPr id="193" name="Google Shape;193;p49"/>
          <p:cNvSpPr/>
          <p:nvPr/>
        </p:nvSpPr>
        <p:spPr>
          <a:xfrm>
            <a:off x="763537" y="28735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Definiciones</a:t>
            </a:r>
            <a:endParaRPr b="0" i="0" sz="1200" u="none" cap="none" strike="noStrike">
              <a:solidFill>
                <a:srgbClr val="222222"/>
              </a:solidFill>
              <a:latin typeface="DM Sans"/>
              <a:ea typeface="DM Sans"/>
              <a:cs typeface="DM Sans"/>
              <a:sym typeface="DM Sans"/>
            </a:endParaRPr>
          </a:p>
        </p:txBody>
      </p:sp>
      <p:cxnSp>
        <p:nvCxnSpPr>
          <p:cNvPr id="194" name="Google Shape;194;p49"/>
          <p:cNvCxnSpPr>
            <a:stCxn id="184" idx="2"/>
            <a:endCxn id="191" idx="0"/>
          </p:cNvCxnSpPr>
          <p:nvPr/>
        </p:nvCxnSpPr>
        <p:spPr>
          <a:xfrm>
            <a:off x="3535725" y="2541818"/>
            <a:ext cx="0" cy="1223400"/>
          </a:xfrm>
          <a:prstGeom prst="straightConnector1">
            <a:avLst/>
          </a:prstGeom>
          <a:noFill/>
          <a:ln cap="flat" cmpd="sng" w="9525">
            <a:solidFill>
              <a:srgbClr val="CCCCCC"/>
            </a:solidFill>
            <a:prstDash val="solid"/>
            <a:round/>
            <a:headEnd len="sm" w="sm" type="none"/>
            <a:tailEnd len="sm" w="sm" type="none"/>
          </a:ln>
        </p:spPr>
      </p:cxnSp>
      <p:sp>
        <p:nvSpPr>
          <p:cNvPr id="195" name="Google Shape;195;p49"/>
          <p:cNvSpPr/>
          <p:nvPr/>
        </p:nvSpPr>
        <p:spPr>
          <a:xfrm>
            <a:off x="2836112" y="28735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Definición </a:t>
            </a:r>
            <a:endParaRPr b="0" i="0" sz="1200" u="none" cap="none" strike="noStrike">
              <a:solidFill>
                <a:srgbClr val="222222"/>
              </a:solidFill>
              <a:latin typeface="DM Sans"/>
              <a:ea typeface="DM Sans"/>
              <a:cs typeface="DM Sans"/>
              <a:sym typeface="DM Sans"/>
            </a:endParaRPr>
          </a:p>
        </p:txBody>
      </p:sp>
      <p:sp>
        <p:nvSpPr>
          <p:cNvPr id="196" name="Google Shape;196;p49"/>
          <p:cNvSpPr/>
          <p:nvPr/>
        </p:nvSpPr>
        <p:spPr>
          <a:xfrm>
            <a:off x="6981262" y="37654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Auditoría</a:t>
            </a:r>
            <a:endParaRPr b="0" i="0" sz="1200" u="none" cap="none" strike="noStrike">
              <a:solidFill>
                <a:srgbClr val="222222"/>
              </a:solidFill>
              <a:latin typeface="DM Sans"/>
              <a:ea typeface="DM Sans"/>
              <a:cs typeface="DM Sans"/>
              <a:sym typeface="DM Sans"/>
            </a:endParaRPr>
          </a:p>
        </p:txBody>
      </p:sp>
      <p:sp>
        <p:nvSpPr>
          <p:cNvPr id="197" name="Google Shape;197;p49"/>
          <p:cNvSpPr/>
          <p:nvPr/>
        </p:nvSpPr>
        <p:spPr>
          <a:xfrm>
            <a:off x="4908675" y="2649676"/>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Relacional</a:t>
            </a:r>
            <a:endParaRPr b="0" i="0" sz="1200" u="none" cap="none" strike="noStrike">
              <a:solidFill>
                <a:srgbClr val="222222"/>
              </a:solidFill>
              <a:latin typeface="DM Sans"/>
              <a:ea typeface="DM Sans"/>
              <a:cs typeface="DM Sans"/>
              <a:sym typeface="DM Sans"/>
            </a:endParaRPr>
          </a:p>
        </p:txBody>
      </p:sp>
      <p:cxnSp>
        <p:nvCxnSpPr>
          <p:cNvPr id="198" name="Google Shape;198;p49"/>
          <p:cNvCxnSpPr>
            <a:stCxn id="188" idx="2"/>
            <a:endCxn id="196" idx="0"/>
          </p:cNvCxnSpPr>
          <p:nvPr/>
        </p:nvCxnSpPr>
        <p:spPr>
          <a:xfrm>
            <a:off x="7680875" y="2541893"/>
            <a:ext cx="0" cy="1223400"/>
          </a:xfrm>
          <a:prstGeom prst="straightConnector1">
            <a:avLst/>
          </a:prstGeom>
          <a:noFill/>
          <a:ln cap="flat" cmpd="sng" w="9525">
            <a:solidFill>
              <a:srgbClr val="CCCCCC"/>
            </a:solidFill>
            <a:prstDash val="solid"/>
            <a:round/>
            <a:headEnd len="sm" w="sm" type="none"/>
            <a:tailEnd len="sm" w="sm" type="none"/>
          </a:ln>
        </p:spPr>
      </p:cxnSp>
      <p:sp>
        <p:nvSpPr>
          <p:cNvPr id="199" name="Google Shape;199;p49"/>
          <p:cNvSpPr/>
          <p:nvPr/>
        </p:nvSpPr>
        <p:spPr>
          <a:xfrm>
            <a:off x="6981262" y="28736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Backup y conexiones</a:t>
            </a:r>
            <a:endParaRPr b="0" i="0" sz="1200" u="none" cap="none" strike="noStrike">
              <a:solidFill>
                <a:srgbClr val="222222"/>
              </a:solidFill>
              <a:latin typeface="DM Sans"/>
              <a:ea typeface="DM Sans"/>
              <a:cs typeface="DM Sans"/>
              <a:sym typeface="DM Sans"/>
            </a:endParaRPr>
          </a:p>
        </p:txBody>
      </p:sp>
      <p:pic>
        <p:nvPicPr>
          <p:cNvPr id="200" name="Google Shape;200;p4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201" name="Google Shape;201;p49"/>
          <p:cNvSpPr/>
          <p:nvPr/>
        </p:nvSpPr>
        <p:spPr>
          <a:xfrm>
            <a:off x="4908675" y="3093126"/>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No SQL</a:t>
            </a:r>
            <a:endParaRPr b="0" i="0" sz="1200" u="none" cap="none" strike="noStrike">
              <a:solidFill>
                <a:srgbClr val="222222"/>
              </a:solidFill>
              <a:latin typeface="DM Sans"/>
              <a:ea typeface="DM Sans"/>
              <a:cs typeface="DM Sans"/>
              <a:sym typeface="DM Sans"/>
            </a:endParaRPr>
          </a:p>
        </p:txBody>
      </p:sp>
      <p:sp>
        <p:nvSpPr>
          <p:cNvPr id="202" name="Google Shape;202;p49"/>
          <p:cNvSpPr/>
          <p:nvPr/>
        </p:nvSpPr>
        <p:spPr>
          <a:xfrm>
            <a:off x="4908675" y="3536604"/>
            <a:ext cx="1399200" cy="43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Ventajas y desventajas</a:t>
            </a:r>
            <a:endParaRPr b="0" i="0" sz="1200" u="none" cap="none" strike="noStrike">
              <a:solidFill>
                <a:srgbClr val="222222"/>
              </a:solidFill>
              <a:latin typeface="DM Sans"/>
              <a:ea typeface="DM Sans"/>
              <a:cs typeface="DM Sans"/>
              <a:sym typeface="DM Sans"/>
            </a:endParaRPr>
          </a:p>
        </p:txBody>
      </p:sp>
      <p:sp>
        <p:nvSpPr>
          <p:cNvPr id="203" name="Google Shape;203;p49"/>
          <p:cNvSpPr/>
          <p:nvPr/>
        </p:nvSpPr>
        <p:spPr>
          <a:xfrm>
            <a:off x="4908675" y="4145578"/>
            <a:ext cx="1399200" cy="36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Funciones y lenguajes</a:t>
            </a:r>
            <a:endParaRPr b="0" i="0" sz="1200" u="none" cap="none" strike="noStrike">
              <a:solidFill>
                <a:srgbClr val="222222"/>
              </a:solidFill>
              <a:latin typeface="DM Sans"/>
              <a:ea typeface="DM Sans"/>
              <a:cs typeface="DM Sans"/>
              <a:sym typeface="DM Sans"/>
            </a:endParaRPr>
          </a:p>
        </p:txBody>
      </p:sp>
      <p:cxnSp>
        <p:nvCxnSpPr>
          <p:cNvPr id="204" name="Google Shape;204;p49"/>
          <p:cNvCxnSpPr>
            <a:stCxn id="186" idx="2"/>
            <a:endCxn id="197" idx="0"/>
          </p:cNvCxnSpPr>
          <p:nvPr/>
        </p:nvCxnSpPr>
        <p:spPr>
          <a:xfrm>
            <a:off x="5608300" y="2541818"/>
            <a:ext cx="0" cy="108000"/>
          </a:xfrm>
          <a:prstGeom prst="straightConnector1">
            <a:avLst/>
          </a:prstGeom>
          <a:noFill/>
          <a:ln cap="flat" cmpd="sng" w="9525">
            <a:solidFill>
              <a:srgbClr val="CCCCCC"/>
            </a:solidFill>
            <a:prstDash val="solid"/>
            <a:round/>
            <a:headEnd len="sm" w="sm" type="none"/>
            <a:tailEnd len="sm" w="sm" type="none"/>
          </a:ln>
        </p:spPr>
      </p:cxnSp>
      <p:cxnSp>
        <p:nvCxnSpPr>
          <p:cNvPr id="205" name="Google Shape;205;p49"/>
          <p:cNvCxnSpPr>
            <a:stCxn id="197" idx="2"/>
            <a:endCxn id="201" idx="0"/>
          </p:cNvCxnSpPr>
          <p:nvPr/>
        </p:nvCxnSpPr>
        <p:spPr>
          <a:xfrm>
            <a:off x="5608275" y="2950276"/>
            <a:ext cx="0" cy="142800"/>
          </a:xfrm>
          <a:prstGeom prst="straightConnector1">
            <a:avLst/>
          </a:prstGeom>
          <a:noFill/>
          <a:ln cap="flat" cmpd="sng" w="9525">
            <a:solidFill>
              <a:srgbClr val="CCCCCC"/>
            </a:solidFill>
            <a:prstDash val="solid"/>
            <a:round/>
            <a:headEnd len="sm" w="sm" type="none"/>
            <a:tailEnd len="sm" w="sm" type="none"/>
          </a:ln>
        </p:spPr>
      </p:cxnSp>
      <p:cxnSp>
        <p:nvCxnSpPr>
          <p:cNvPr id="206" name="Google Shape;206;p49"/>
          <p:cNvCxnSpPr>
            <a:stCxn id="201" idx="2"/>
            <a:endCxn id="202" idx="0"/>
          </p:cNvCxnSpPr>
          <p:nvPr/>
        </p:nvCxnSpPr>
        <p:spPr>
          <a:xfrm>
            <a:off x="5608275" y="3393726"/>
            <a:ext cx="0" cy="1428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49"/>
          <p:cNvCxnSpPr>
            <a:stCxn id="202" idx="2"/>
            <a:endCxn id="203" idx="0"/>
          </p:cNvCxnSpPr>
          <p:nvPr/>
        </p:nvCxnSpPr>
        <p:spPr>
          <a:xfrm>
            <a:off x="5608275" y="3967704"/>
            <a:ext cx="0" cy="1779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Introducción a las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Bases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bases de datos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